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60"/>
  </p:notesMasterIdLst>
  <p:sldIdLst>
    <p:sldId id="267" r:id="rId2"/>
    <p:sldId id="283" r:id="rId3"/>
    <p:sldId id="282" r:id="rId4"/>
    <p:sldId id="268" r:id="rId5"/>
    <p:sldId id="269" r:id="rId6"/>
    <p:sldId id="270" r:id="rId7"/>
    <p:sldId id="271" r:id="rId8"/>
    <p:sldId id="272" r:id="rId9"/>
    <p:sldId id="273" r:id="rId10"/>
    <p:sldId id="274" r:id="rId11"/>
    <p:sldId id="437" r:id="rId12"/>
    <p:sldId id="1267" r:id="rId13"/>
    <p:sldId id="1288" r:id="rId14"/>
    <p:sldId id="275" r:id="rId15"/>
    <p:sldId id="276" r:id="rId16"/>
    <p:sldId id="286" r:id="rId17"/>
    <p:sldId id="277" r:id="rId18"/>
    <p:sldId id="1297" r:id="rId19"/>
    <p:sldId id="289" r:id="rId20"/>
    <p:sldId id="291" r:id="rId21"/>
    <p:sldId id="292" r:id="rId22"/>
    <p:sldId id="295" r:id="rId23"/>
    <p:sldId id="296" r:id="rId24"/>
    <p:sldId id="303" r:id="rId25"/>
    <p:sldId id="304" r:id="rId26"/>
    <p:sldId id="293" r:id="rId27"/>
    <p:sldId id="294" r:id="rId28"/>
    <p:sldId id="305" r:id="rId29"/>
    <p:sldId id="307" r:id="rId30"/>
    <p:sldId id="1295" r:id="rId31"/>
    <p:sldId id="1298" r:id="rId32"/>
    <p:sldId id="306" r:id="rId33"/>
    <p:sldId id="308" r:id="rId34"/>
    <p:sldId id="309" r:id="rId35"/>
    <p:sldId id="310" r:id="rId36"/>
    <p:sldId id="311" r:id="rId37"/>
    <p:sldId id="312" r:id="rId38"/>
    <p:sldId id="1299" r:id="rId39"/>
    <p:sldId id="1300" r:id="rId40"/>
    <p:sldId id="1269" r:id="rId41"/>
    <p:sldId id="1301" r:id="rId42"/>
    <p:sldId id="1302" r:id="rId43"/>
    <p:sldId id="1270" r:id="rId44"/>
    <p:sldId id="319" r:id="rId45"/>
    <p:sldId id="318" r:id="rId46"/>
    <p:sldId id="1303" r:id="rId47"/>
    <p:sldId id="1304" r:id="rId48"/>
    <p:sldId id="1305" r:id="rId49"/>
    <p:sldId id="1273" r:id="rId50"/>
    <p:sldId id="1274" r:id="rId51"/>
    <p:sldId id="1275" r:id="rId52"/>
    <p:sldId id="1276" r:id="rId53"/>
    <p:sldId id="287" r:id="rId54"/>
    <p:sldId id="298" r:id="rId55"/>
    <p:sldId id="299" r:id="rId56"/>
    <p:sldId id="300" r:id="rId57"/>
    <p:sldId id="301" r:id="rId58"/>
    <p:sldId id="313" r:id="rId5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CC"/>
    <a:srgbClr val="0000FF"/>
    <a:srgbClr val="B2B2B2"/>
    <a:srgbClr val="99FF99"/>
    <a:srgbClr val="FFCCFF"/>
    <a:srgbClr val="FFFF99"/>
    <a:srgbClr val="808000"/>
    <a:srgbClr val="99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113" d="100"/>
          <a:sy n="113" d="100"/>
        </p:scale>
        <p:origin x="1548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E252FBA-CCDA-44B0-AEE1-4675A071CA2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5956D64-EAFB-4E33-805B-C2651805943D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30A7100B-E516-4C4C-8FAE-D7E7810A75D4}" type="datetimeFigureOut">
              <a:rPr lang="en-US"/>
              <a:t>8/3/2026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F67D32EC-4FD9-4901-A17E-CB25933CFB4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41632AC6-3AC4-4A30-B9A4-95EDC25052B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Klicken Sie hier, um die Master-Textformate zu bearbeiten</a:t>
            </a:r>
          </a:p>
          <a:p>
            <a:pPr lvl="1"/>
            <a:r>
              <a:rPr lang="en-US" noProof="0"/>
              <a:t>Zweite Ebene</a:t>
            </a:r>
          </a:p>
          <a:p>
            <a:pPr lvl="2"/>
            <a:r>
              <a:rPr lang="en-US" noProof="0"/>
              <a:t>Dritte Ebene</a:t>
            </a:r>
          </a:p>
          <a:p>
            <a:pPr lvl="3"/>
            <a:r>
              <a:rPr lang="en-US" noProof="0"/>
              <a:t>Vierte Ebene</a:t>
            </a:r>
          </a:p>
          <a:p>
            <a:pPr lvl="4"/>
            <a:r>
              <a:rPr lang="en-US" noProof="0"/>
              <a:t>Fünfte Ebene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26BE26-15F3-49E9-986A-744E1A49E2E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B32719-EECE-48D7-A19F-91F7A0B4F9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BE3C6C9-DA38-40DC-AFAB-006A2DF23D3F}" type="slidenum">
              <a:rPr lang="en-US" altLang="en-US"/>
              <a:t>‹Nr.›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>
            <a:extLst>
              <a:ext uri="{FF2B5EF4-FFF2-40B4-BE49-F238E27FC236}">
                <a16:creationId xmlns:a16="http://schemas.microsoft.com/office/drawing/2014/main" id="{835D1827-D3B0-4F52-81E4-772F2A0728FD}"/>
              </a:ext>
            </a:extLst>
          </p:cNvPr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5" name="Group 8">
            <a:extLst>
              <a:ext uri="{FF2B5EF4-FFF2-40B4-BE49-F238E27FC236}">
                <a16:creationId xmlns:a16="http://schemas.microsoft.com/office/drawing/2014/main" id="{69D78F4F-D38B-4B8A-B426-72CCDA710044}"/>
              </a:ext>
            </a:extLst>
          </p:cNvPr>
          <p:cNvGrpSpPr>
            <a:grpSpLocks/>
          </p:cNvGrpSpPr>
          <p:nvPr/>
        </p:nvGrpSpPr>
        <p:grpSpPr bwMode="auto">
          <a:xfrm>
            <a:off x="7493000" y="2992438"/>
            <a:ext cx="1338263" cy="2189162"/>
            <a:chOff x="4704" y="1885"/>
            <a:chExt cx="843" cy="1379"/>
          </a:xfrm>
        </p:grpSpPr>
        <p:sp>
          <p:nvSpPr>
            <p:cNvPr id="6" name="Oval 9">
              <a:extLst>
                <a:ext uri="{FF2B5EF4-FFF2-40B4-BE49-F238E27FC236}">
                  <a16:creationId xmlns:a16="http://schemas.microsoft.com/office/drawing/2014/main" id="{8FEFA86F-0677-4069-926D-42CF88CABB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4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7" name="Oval 10">
              <a:extLst>
                <a:ext uri="{FF2B5EF4-FFF2-40B4-BE49-F238E27FC236}">
                  <a16:creationId xmlns:a16="http://schemas.microsoft.com/office/drawing/2014/main" id="{97E6F3D0-BD55-49F4-89D2-9218290CED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3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8" name="Oval 11">
              <a:extLst>
                <a:ext uri="{FF2B5EF4-FFF2-40B4-BE49-F238E27FC236}">
                  <a16:creationId xmlns:a16="http://schemas.microsoft.com/office/drawing/2014/main" id="{D713ECAE-08A6-4E14-ADA5-EBE5F80A45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2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9" name="Oval 12">
              <a:extLst>
                <a:ext uri="{FF2B5EF4-FFF2-40B4-BE49-F238E27FC236}">
                  <a16:creationId xmlns:a16="http://schemas.microsoft.com/office/drawing/2014/main" id="{5F55E5B9-1992-4340-A98F-8DD3D4F453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4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" name="Oval 13">
              <a:extLst>
                <a:ext uri="{FF2B5EF4-FFF2-40B4-BE49-F238E27FC236}">
                  <a16:creationId xmlns:a16="http://schemas.microsoft.com/office/drawing/2014/main" id="{0A202566-72F5-4D52-92B8-63A0CC2E73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3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1" name="Oval 14">
              <a:extLst>
                <a:ext uri="{FF2B5EF4-FFF2-40B4-BE49-F238E27FC236}">
                  <a16:creationId xmlns:a16="http://schemas.microsoft.com/office/drawing/2014/main" id="{2BA6E827-0B59-42E3-97F0-9686589B1D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2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2" name="Oval 15">
              <a:extLst>
                <a:ext uri="{FF2B5EF4-FFF2-40B4-BE49-F238E27FC236}">
                  <a16:creationId xmlns:a16="http://schemas.microsoft.com/office/drawing/2014/main" id="{51167163-55C1-4490-A1D5-4C7AB40561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1" y="2064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3" name="Oval 16">
              <a:extLst>
                <a:ext uri="{FF2B5EF4-FFF2-40B4-BE49-F238E27FC236}">
                  <a16:creationId xmlns:a16="http://schemas.microsoft.com/office/drawing/2014/main" id="{99347962-D311-4609-8321-AB5477DFF4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4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4" name="Oval 17">
              <a:extLst>
                <a:ext uri="{FF2B5EF4-FFF2-40B4-BE49-F238E27FC236}">
                  <a16:creationId xmlns:a16="http://schemas.microsoft.com/office/drawing/2014/main" id="{0E085C5E-6C45-4027-8816-4A66C98A68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3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5" name="Oval 18">
              <a:extLst>
                <a:ext uri="{FF2B5EF4-FFF2-40B4-BE49-F238E27FC236}">
                  <a16:creationId xmlns:a16="http://schemas.microsoft.com/office/drawing/2014/main" id="{DF76FE4E-35E2-4A77-9BB5-18480F6EA7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2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6" name="Oval 19">
              <a:extLst>
                <a:ext uri="{FF2B5EF4-FFF2-40B4-BE49-F238E27FC236}">
                  <a16:creationId xmlns:a16="http://schemas.microsoft.com/office/drawing/2014/main" id="{42A75DDA-35C6-40EA-B9AA-76F2908943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1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7" name="Oval 20">
              <a:extLst>
                <a:ext uri="{FF2B5EF4-FFF2-40B4-BE49-F238E27FC236}">
                  <a16:creationId xmlns:a16="http://schemas.microsoft.com/office/drawing/2014/main" id="{BC3E062E-C84B-4D84-82E2-660401AD2E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20" y="2243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" name="Oval 21">
              <a:extLst>
                <a:ext uri="{FF2B5EF4-FFF2-40B4-BE49-F238E27FC236}">
                  <a16:creationId xmlns:a16="http://schemas.microsoft.com/office/drawing/2014/main" id="{CB7687B7-7699-4E07-9383-1DCB2DDD63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4" y="2421"/>
              <a:ext cx="127" cy="128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" name="Oval 22">
              <a:extLst>
                <a:ext uri="{FF2B5EF4-FFF2-40B4-BE49-F238E27FC236}">
                  <a16:creationId xmlns:a16="http://schemas.microsoft.com/office/drawing/2014/main" id="{6A29DFD0-B916-4DAD-9645-231A943CFA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3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" name="Oval 23">
              <a:extLst>
                <a:ext uri="{FF2B5EF4-FFF2-40B4-BE49-F238E27FC236}">
                  <a16:creationId xmlns:a16="http://schemas.microsoft.com/office/drawing/2014/main" id="{551C6247-7011-4D17-82B5-4D8D21F96E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2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1" name="Oval 24">
              <a:extLst>
                <a:ext uri="{FF2B5EF4-FFF2-40B4-BE49-F238E27FC236}">
                  <a16:creationId xmlns:a16="http://schemas.microsoft.com/office/drawing/2014/main" id="{CD4AB493-B903-45EA-949D-D81CE2A6BB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1" y="2421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2" name="Oval 25">
              <a:extLst>
                <a:ext uri="{FF2B5EF4-FFF2-40B4-BE49-F238E27FC236}">
                  <a16:creationId xmlns:a16="http://schemas.microsoft.com/office/drawing/2014/main" id="{B2A6322F-D0F5-4A93-8261-21A385F15E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4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" name="Oval 26">
              <a:extLst>
                <a:ext uri="{FF2B5EF4-FFF2-40B4-BE49-F238E27FC236}">
                  <a16:creationId xmlns:a16="http://schemas.microsoft.com/office/drawing/2014/main" id="{C42AE7CD-6FFE-4603-B7EC-BD5FB7B265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3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" name="Oval 27">
              <a:extLst>
                <a:ext uri="{FF2B5EF4-FFF2-40B4-BE49-F238E27FC236}">
                  <a16:creationId xmlns:a16="http://schemas.microsoft.com/office/drawing/2014/main" id="{55A9520A-A199-48E4-98E6-5C54768FB3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2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5" name="Oval 28">
              <a:extLst>
                <a:ext uri="{FF2B5EF4-FFF2-40B4-BE49-F238E27FC236}">
                  <a16:creationId xmlns:a16="http://schemas.microsoft.com/office/drawing/2014/main" id="{661D4150-69C4-466B-84BC-E4DDE7E973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1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6" name="Oval 29">
              <a:extLst>
                <a:ext uri="{FF2B5EF4-FFF2-40B4-BE49-F238E27FC236}">
                  <a16:creationId xmlns:a16="http://schemas.microsoft.com/office/drawing/2014/main" id="{D21C9409-B1E3-494F-A26C-EE86B86EF3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20" y="2600"/>
              <a:ext cx="127" cy="128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7" name="Oval 30">
              <a:extLst>
                <a:ext uri="{FF2B5EF4-FFF2-40B4-BE49-F238E27FC236}">
                  <a16:creationId xmlns:a16="http://schemas.microsoft.com/office/drawing/2014/main" id="{1027AC4B-5062-46A8-970D-F655FBDFAD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4" y="2779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8" name="Oval 31">
              <a:extLst>
                <a:ext uri="{FF2B5EF4-FFF2-40B4-BE49-F238E27FC236}">
                  <a16:creationId xmlns:a16="http://schemas.microsoft.com/office/drawing/2014/main" id="{B2A11C2C-A2A4-487B-AEC4-B6E574E581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3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9" name="Oval 32">
              <a:extLst>
                <a:ext uri="{FF2B5EF4-FFF2-40B4-BE49-F238E27FC236}">
                  <a16:creationId xmlns:a16="http://schemas.microsoft.com/office/drawing/2014/main" id="{2E1D2340-4B70-4F16-801A-58752413F2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2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0" name="Oval 33">
              <a:extLst>
                <a:ext uri="{FF2B5EF4-FFF2-40B4-BE49-F238E27FC236}">
                  <a16:creationId xmlns:a16="http://schemas.microsoft.com/office/drawing/2014/main" id="{65BCAE33-236B-4B65-9961-60390A56FA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1" y="2779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1" name="Oval 34">
              <a:extLst>
                <a:ext uri="{FF2B5EF4-FFF2-40B4-BE49-F238E27FC236}">
                  <a16:creationId xmlns:a16="http://schemas.microsoft.com/office/drawing/2014/main" id="{9716DE4F-93BD-483D-827F-0069D22CA9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4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2" name="Oval 35">
              <a:extLst>
                <a:ext uri="{FF2B5EF4-FFF2-40B4-BE49-F238E27FC236}">
                  <a16:creationId xmlns:a16="http://schemas.microsoft.com/office/drawing/2014/main" id="{D164655C-D45B-45CB-A62D-A55EB8FEDB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3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3" name="Oval 36">
              <a:extLst>
                <a:ext uri="{FF2B5EF4-FFF2-40B4-BE49-F238E27FC236}">
                  <a16:creationId xmlns:a16="http://schemas.microsoft.com/office/drawing/2014/main" id="{0EA33249-26F1-4DD0-A368-CA74432C50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2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4" name="Oval 37">
              <a:extLst>
                <a:ext uri="{FF2B5EF4-FFF2-40B4-BE49-F238E27FC236}">
                  <a16:creationId xmlns:a16="http://schemas.microsoft.com/office/drawing/2014/main" id="{30210B11-4207-4BE3-8D54-C2BEDEB229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1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5" name="Oval 38">
              <a:extLst>
                <a:ext uri="{FF2B5EF4-FFF2-40B4-BE49-F238E27FC236}">
                  <a16:creationId xmlns:a16="http://schemas.microsoft.com/office/drawing/2014/main" id="{6E8D306E-3B4C-4E43-8E97-BD112DF741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3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6" name="Oval 39">
              <a:extLst>
                <a:ext uri="{FF2B5EF4-FFF2-40B4-BE49-F238E27FC236}">
                  <a16:creationId xmlns:a16="http://schemas.microsoft.com/office/drawing/2014/main" id="{B3CFAD5D-E495-44AB-8A17-7C886EFD75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1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37" name="Line 40">
            <a:extLst>
              <a:ext uri="{FF2B5EF4-FFF2-40B4-BE49-F238E27FC236}">
                <a16:creationId xmlns:a16="http://schemas.microsoft.com/office/drawing/2014/main" id="{8724BE7F-2B90-4D9A-A6EA-C13EC1065A73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 algn="r">
              <a:defRPr sz="4800"/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38" name="Rectangle 5">
            <a:extLst>
              <a:ext uri="{FF2B5EF4-FFF2-40B4-BE49-F238E27FC236}">
                <a16:creationId xmlns:a16="http://schemas.microsoft.com/office/drawing/2014/main" id="{C559745D-92E7-4F9D-A74C-62F70A501D3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9" name="Rectangle 6">
            <a:extLst>
              <a:ext uri="{FF2B5EF4-FFF2-40B4-BE49-F238E27FC236}">
                <a16:creationId xmlns:a16="http://schemas.microsoft.com/office/drawing/2014/main" id="{815F2584-4898-43DA-94C9-EE28C15C291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0" name="Rectangle 7">
            <a:extLst>
              <a:ext uri="{FF2B5EF4-FFF2-40B4-BE49-F238E27FC236}">
                <a16:creationId xmlns:a16="http://schemas.microsoft.com/office/drawing/2014/main" id="{DA1BA28B-0911-4D24-BD4D-12641680D4F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71A080-A446-4C40-B80D-052A0D07FA54}" type="slidenum">
              <a:rPr lang="en-US" altLang="en-US"/>
              <a:pPr/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888632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84F24E0F-1C34-4AD7-BEC6-FB6FA35AE46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4BF2EEAA-DBB5-413C-BD08-B1C3C8C4297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6072A724-8B4E-492A-B7E9-2F7F8F22149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55D0CDB-2429-43C0-B67C-63463ACCEE70}" type="slidenum">
              <a:rPr lang="en-US" altLang="en-US"/>
              <a:pPr/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497840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D2C80D9E-B4F7-457F-84CC-42A33C901CF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D58D2BE6-D7EB-47FC-B317-C3CD6F3808A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8069CA66-1EB7-495C-9927-FC035AEDA83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82C4C23-BD2B-40B4-869D-4EABBBADC282}" type="slidenum">
              <a:rPr lang="en-US" altLang="en-US"/>
              <a:pPr/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22454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2DB9B0EE-B3FA-4160-A31A-EC406DA8CDC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5135805C-E722-4766-8BA2-6B202ED4EBC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C48EC7C6-D9FF-45EB-9A92-E2A1685114D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A03D87B-EA66-41D1-ADF6-C9D60F3CCA4E}" type="slidenum">
              <a:rPr lang="en-US" altLang="en-US"/>
              <a:pPr/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305772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C9052FA7-C7F3-451D-B074-0BF3F399975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3CB78C20-27E7-404D-9C74-0950B6395E2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9A15E86B-A4E2-416C-AFA3-8FCE6EAA29E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CAF277-D241-49AD-8236-6C93FE7782FB}" type="slidenum">
              <a:rPr lang="en-US" altLang="en-US"/>
              <a:pPr/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312351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6185C57-76C7-45A0-886F-6022FAEA4FF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EDC0C4A-1472-4FFD-B129-B940E9F21E5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DF3AD2AC-8290-4107-87D3-BB38205AED5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086286-FCE4-4B6C-B95A-1D01BB7C9428}" type="slidenum">
              <a:rPr lang="en-US" altLang="en-US"/>
              <a:pPr/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700618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426550C7-7C26-4F9D-A755-78B5DA13292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47BB671B-DE59-4067-83E5-83FCD58075B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3BE7A905-65B2-4A1B-B8C5-2C6081CFF9D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1A6682C-CB6F-4FC7-96EF-128EB508BAA9}" type="slidenum">
              <a:rPr lang="en-US" altLang="en-US"/>
              <a:pPr/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532247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F6027520-84D5-4F61-8355-4464E8D8A32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A6927D92-E33B-478C-AD16-BB9DBE976E1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F660D420-841D-4AE6-9743-E2DA8F8BB80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1A9F23E-35D6-4A38-9F0B-ED8360F0BCAA}" type="slidenum">
              <a:rPr lang="en-US" altLang="en-US"/>
              <a:pPr/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341437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F0788147-DC8E-4286-B272-95847928F64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0F71E164-6E27-4822-A43C-AD309F6FD0D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A839BE7F-27AC-4A5D-AD64-6872616995B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43E9B7E-6CDB-4FE7-9471-86AEB6051177}" type="slidenum">
              <a:rPr lang="en-US" altLang="en-US"/>
              <a:pPr/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953463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B7F6701-54C8-426F-94D9-6D902C7CB18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2352417-6C32-40B8-BC1C-FC777F80473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695E8ABA-5BE3-4FD5-82DB-C9DD6407C29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F4A7AD0-C132-4D4D-B818-88625C4A3395}" type="slidenum">
              <a:rPr lang="en-US" altLang="en-US"/>
              <a:pPr/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6087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2B8C79E-9982-4AB8-A5D6-091DC06E584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27FC746-82A3-4C6B-9972-0D3B81ABC78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43E2988E-A67C-4EBE-856E-1A99D1E184C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FDE75DD-5397-4F75-94E9-20CB208D962F}" type="slidenum">
              <a:rPr lang="en-US" altLang="en-US"/>
              <a:pPr/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139672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2">
            <a:extLst>
              <a:ext uri="{FF2B5EF4-FFF2-40B4-BE49-F238E27FC236}">
                <a16:creationId xmlns:a16="http://schemas.microsoft.com/office/drawing/2014/main" id="{6B9B15DD-BC1D-4C0A-92AD-977F343FE3F2}"/>
              </a:ext>
            </a:extLst>
          </p:cNvPr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89DAD772-2DFC-4141-9529-184D9245A23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Klicken Sie hier, um die Master-Titelformatvorlage zu bearbeiten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1E7D9D1F-EA9D-4303-B32C-A54974D8A89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Klicken Sie hier, um die Master-Textformate zu bearbeiten</a:t>
            </a:r>
          </a:p>
          <a:p>
            <a:pPr lvl="1"/>
            <a:r>
              <a:rPr lang="en-US" altLang="en-US"/>
              <a:t>Zweite Ebene</a:t>
            </a:r>
          </a:p>
          <a:p>
            <a:pPr lvl="2"/>
            <a:r>
              <a:rPr lang="en-US" altLang="en-US"/>
              <a:t>Dritte Ebene</a:t>
            </a:r>
          </a:p>
          <a:p>
            <a:pPr lvl="3"/>
            <a:r>
              <a:rPr lang="en-US" altLang="en-US"/>
              <a:t>Vierte Ebene</a:t>
            </a:r>
          </a:p>
          <a:p>
            <a:pPr lvl="4"/>
            <a:r>
              <a:rPr lang="en-US" altLang="en-US"/>
              <a:t>Fünfte Ebene</a:t>
            </a:r>
          </a:p>
        </p:txBody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CC2D4153-0EDD-4091-A340-9E9179C2640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102" name="Rectangle 6">
            <a:extLst>
              <a:ext uri="{FF2B5EF4-FFF2-40B4-BE49-F238E27FC236}">
                <a16:creationId xmlns:a16="http://schemas.microsoft.com/office/drawing/2014/main" id="{1F5E88AB-4646-4EC9-B7BD-2247761C1252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103" name="Rectangle 7">
            <a:extLst>
              <a:ext uri="{FF2B5EF4-FFF2-40B4-BE49-F238E27FC236}">
                <a16:creationId xmlns:a16="http://schemas.microsoft.com/office/drawing/2014/main" id="{2E1CA6D6-9A66-49AE-B9C9-7696D42540A1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1EC35A4B-A5DD-4F3D-9833-FDD50A713420}" type="slidenum">
              <a:rPr lang="en-US" altLang="en-US"/>
              <a:t>‹Nr.›</a:t>
            </a:fld>
            <a:endParaRPr lang="en-US" altLang="en-US"/>
          </a:p>
        </p:txBody>
      </p:sp>
      <p:grpSp>
        <p:nvGrpSpPr>
          <p:cNvPr id="1032" name="Group 8">
            <a:extLst>
              <a:ext uri="{FF2B5EF4-FFF2-40B4-BE49-F238E27FC236}">
                <a16:creationId xmlns:a16="http://schemas.microsoft.com/office/drawing/2014/main" id="{291D1A07-0776-43D1-BCB9-810173907EDE}"/>
              </a:ext>
            </a:extLst>
          </p:cNvPr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1033" name="Oval 9">
              <a:extLst>
                <a:ext uri="{FF2B5EF4-FFF2-40B4-BE49-F238E27FC236}">
                  <a16:creationId xmlns:a16="http://schemas.microsoft.com/office/drawing/2014/main" id="{8EFFEF7F-7EBC-4598-949A-E6BF8B5FD3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34" name="Oval 10">
              <a:extLst>
                <a:ext uri="{FF2B5EF4-FFF2-40B4-BE49-F238E27FC236}">
                  <a16:creationId xmlns:a16="http://schemas.microsoft.com/office/drawing/2014/main" id="{835C0EAD-7BB6-4FC4-A31B-73CFE221E6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8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35" name="Oval 11">
              <a:extLst>
                <a:ext uri="{FF2B5EF4-FFF2-40B4-BE49-F238E27FC236}">
                  <a16:creationId xmlns:a16="http://schemas.microsoft.com/office/drawing/2014/main" id="{329AF7BE-2837-4411-94E1-03A4A8A1E4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60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36" name="Oval 12">
              <a:extLst>
                <a:ext uri="{FF2B5EF4-FFF2-40B4-BE49-F238E27FC236}">
                  <a16:creationId xmlns:a16="http://schemas.microsoft.com/office/drawing/2014/main" id="{F64C5F3D-D676-4033-B649-284A64DA04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36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37" name="Oval 13">
              <a:extLst>
                <a:ext uri="{FF2B5EF4-FFF2-40B4-BE49-F238E27FC236}">
                  <a16:creationId xmlns:a16="http://schemas.microsoft.com/office/drawing/2014/main" id="{C8820A91-C84F-41F5-923F-199E128024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8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38" name="Oval 14">
              <a:extLst>
                <a:ext uri="{FF2B5EF4-FFF2-40B4-BE49-F238E27FC236}">
                  <a16:creationId xmlns:a16="http://schemas.microsoft.com/office/drawing/2014/main" id="{AC492B5C-9E43-4458-B886-AF772AD023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60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39" name="Oval 15">
              <a:extLst>
                <a:ext uri="{FF2B5EF4-FFF2-40B4-BE49-F238E27FC236}">
                  <a16:creationId xmlns:a16="http://schemas.microsoft.com/office/drawing/2014/main" id="{14663932-2293-4B20-8F17-99F647450F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2" y="1072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40" name="Oval 16">
              <a:extLst>
                <a:ext uri="{FF2B5EF4-FFF2-40B4-BE49-F238E27FC236}">
                  <a16:creationId xmlns:a16="http://schemas.microsoft.com/office/drawing/2014/main" id="{0425159B-28CA-4275-9B2B-489A953D1D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36" y="1184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41" name="Oval 17">
              <a:extLst>
                <a:ext uri="{FF2B5EF4-FFF2-40B4-BE49-F238E27FC236}">
                  <a16:creationId xmlns:a16="http://schemas.microsoft.com/office/drawing/2014/main" id="{7B9306F1-F4B0-4FE4-8DB8-BB69224919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8" y="1184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42" name="Oval 18">
              <a:extLst>
                <a:ext uri="{FF2B5EF4-FFF2-40B4-BE49-F238E27FC236}">
                  <a16:creationId xmlns:a16="http://schemas.microsoft.com/office/drawing/2014/main" id="{81C42526-BFE5-48F0-818F-433A79DA11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60" y="1184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43" name="Oval 19">
              <a:extLst>
                <a:ext uri="{FF2B5EF4-FFF2-40B4-BE49-F238E27FC236}">
                  <a16:creationId xmlns:a16="http://schemas.microsoft.com/office/drawing/2014/main" id="{D952DE81-5768-4AD4-8C40-D82D72E4C5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2" y="1184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44" name="Oval 20">
              <a:extLst>
                <a:ext uri="{FF2B5EF4-FFF2-40B4-BE49-F238E27FC236}">
                  <a16:creationId xmlns:a16="http://schemas.microsoft.com/office/drawing/2014/main" id="{955D652A-406D-4E2F-BDF0-8DF8288008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84" y="1184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45" name="Oval 21">
              <a:extLst>
                <a:ext uri="{FF2B5EF4-FFF2-40B4-BE49-F238E27FC236}">
                  <a16:creationId xmlns:a16="http://schemas.microsoft.com/office/drawing/2014/main" id="{A7941CFC-E4A7-4515-A03F-36FA595449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46" name="Oval 22">
              <a:extLst>
                <a:ext uri="{FF2B5EF4-FFF2-40B4-BE49-F238E27FC236}">
                  <a16:creationId xmlns:a16="http://schemas.microsoft.com/office/drawing/2014/main" id="{D0F06E4E-CB84-4BB8-88C1-2BA2EB1E60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8" y="1296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47" name="Oval 23">
              <a:extLst>
                <a:ext uri="{FF2B5EF4-FFF2-40B4-BE49-F238E27FC236}">
                  <a16:creationId xmlns:a16="http://schemas.microsoft.com/office/drawing/2014/main" id="{5C8C5087-3549-42CD-BE53-DF213EB2C7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60" y="1296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48" name="Oval 24">
              <a:extLst>
                <a:ext uri="{FF2B5EF4-FFF2-40B4-BE49-F238E27FC236}">
                  <a16:creationId xmlns:a16="http://schemas.microsoft.com/office/drawing/2014/main" id="{9AE8E6E1-9BD3-4685-BE1C-5FB98C137B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2" y="1296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49" name="Oval 25">
              <a:extLst>
                <a:ext uri="{FF2B5EF4-FFF2-40B4-BE49-F238E27FC236}">
                  <a16:creationId xmlns:a16="http://schemas.microsoft.com/office/drawing/2014/main" id="{96914C24-09B9-4A23-8378-FD84732BB7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50" name="Oval 26">
              <a:extLst>
                <a:ext uri="{FF2B5EF4-FFF2-40B4-BE49-F238E27FC236}">
                  <a16:creationId xmlns:a16="http://schemas.microsoft.com/office/drawing/2014/main" id="{B3C4E35C-A46E-461A-970C-7E4F4F5978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8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51" name="Oval 27">
              <a:extLst>
                <a:ext uri="{FF2B5EF4-FFF2-40B4-BE49-F238E27FC236}">
                  <a16:creationId xmlns:a16="http://schemas.microsoft.com/office/drawing/2014/main" id="{46562088-AF97-4E92-A834-8287D52979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60" y="1408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52" name="Oval 28">
              <a:extLst>
                <a:ext uri="{FF2B5EF4-FFF2-40B4-BE49-F238E27FC236}">
                  <a16:creationId xmlns:a16="http://schemas.microsoft.com/office/drawing/2014/main" id="{80222AA8-BF31-4EE6-A6B0-E90E6FFE86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2" y="1408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53" name="Oval 29">
              <a:extLst>
                <a:ext uri="{FF2B5EF4-FFF2-40B4-BE49-F238E27FC236}">
                  <a16:creationId xmlns:a16="http://schemas.microsoft.com/office/drawing/2014/main" id="{43E9C650-89EF-406D-9EE5-40771F8BB7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54" name="Oval 30">
              <a:extLst>
                <a:ext uri="{FF2B5EF4-FFF2-40B4-BE49-F238E27FC236}">
                  <a16:creationId xmlns:a16="http://schemas.microsoft.com/office/drawing/2014/main" id="{891D849C-ABAF-4AE4-8B8B-BBC02FCE12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36" y="1520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55" name="Oval 31">
              <a:extLst>
                <a:ext uri="{FF2B5EF4-FFF2-40B4-BE49-F238E27FC236}">
                  <a16:creationId xmlns:a16="http://schemas.microsoft.com/office/drawing/2014/main" id="{F15E09C7-9B64-49D9-A6B0-2A6A0245D2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8" y="1520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56" name="Oval 32">
              <a:extLst>
                <a:ext uri="{FF2B5EF4-FFF2-40B4-BE49-F238E27FC236}">
                  <a16:creationId xmlns:a16="http://schemas.microsoft.com/office/drawing/2014/main" id="{772C7B53-43C6-4C42-8B5A-B085DEFF71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60" y="1520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57" name="Oval 33">
              <a:extLst>
                <a:ext uri="{FF2B5EF4-FFF2-40B4-BE49-F238E27FC236}">
                  <a16:creationId xmlns:a16="http://schemas.microsoft.com/office/drawing/2014/main" id="{DF13A3CD-04F8-46D9-8091-1E38A3C0D9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2" y="1520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58" name="Oval 34">
              <a:extLst>
                <a:ext uri="{FF2B5EF4-FFF2-40B4-BE49-F238E27FC236}">
                  <a16:creationId xmlns:a16="http://schemas.microsoft.com/office/drawing/2014/main" id="{3FD705E1-657B-43DB-8293-7C9F55F95E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36" y="1632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59" name="Oval 35">
              <a:extLst>
                <a:ext uri="{FF2B5EF4-FFF2-40B4-BE49-F238E27FC236}">
                  <a16:creationId xmlns:a16="http://schemas.microsoft.com/office/drawing/2014/main" id="{50051D51-8563-4F35-A6C1-2ACBAD71F4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8" y="1632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60" name="Oval 36">
              <a:extLst>
                <a:ext uri="{FF2B5EF4-FFF2-40B4-BE49-F238E27FC236}">
                  <a16:creationId xmlns:a16="http://schemas.microsoft.com/office/drawing/2014/main" id="{2A7E14D7-33A5-4258-93B5-B6DBCC1935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60" y="1632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61" name="Oval 37">
              <a:extLst>
                <a:ext uri="{FF2B5EF4-FFF2-40B4-BE49-F238E27FC236}">
                  <a16:creationId xmlns:a16="http://schemas.microsoft.com/office/drawing/2014/main" id="{7D7CE55A-EB5F-46C0-8C00-5C6470E5B3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2" y="1632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62" name="Oval 38">
              <a:extLst>
                <a:ext uri="{FF2B5EF4-FFF2-40B4-BE49-F238E27FC236}">
                  <a16:creationId xmlns:a16="http://schemas.microsoft.com/office/drawing/2014/main" id="{BE3F43A2-73B5-4E92-824D-F269147948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8" y="1744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63" name="Oval 39">
              <a:extLst>
                <a:ext uri="{FF2B5EF4-FFF2-40B4-BE49-F238E27FC236}">
                  <a16:creationId xmlns:a16="http://schemas.microsoft.com/office/drawing/2014/main" id="{8E7E9FDA-0FDF-4E55-BD30-61B2EE3A82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2" y="1744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anose="05000000000000000000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">
            <a:extLst>
              <a:ext uri="{FF2B5EF4-FFF2-40B4-BE49-F238E27FC236}">
                <a16:creationId xmlns:a16="http://schemas.microsoft.com/office/drawing/2014/main" id="{A20C7256-9D8F-4DBF-B15F-5EC677D82F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4050" y="228600"/>
            <a:ext cx="5238750" cy="64135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 b="1">
                <a:solidFill>
                  <a:srgbClr val="9900FF"/>
                </a:solidFill>
              </a:rPr>
              <a:t>Ist es ICE, PPMD oder Fuchs?</a:t>
            </a:r>
          </a:p>
          <a:p>
            <a:pPr algn="ctr" eaLnBrk="1" hangingPunct="1"/>
            <a:r>
              <a:rPr lang="en-US" altLang="en-US" sz="1200" b="1">
                <a:solidFill>
                  <a:srgbClr val="FFFF99"/>
                </a:solidFill>
              </a:rPr>
              <a:t>Ordnen Sie jede Aussage der richtigen Erkrankung zu</a:t>
            </a:r>
          </a:p>
        </p:txBody>
      </p:sp>
      <p:sp>
        <p:nvSpPr>
          <p:cNvPr id="3075" name="Text Box 3">
            <a:extLst>
              <a:ext uri="{FF2B5EF4-FFF2-40B4-BE49-F238E27FC236}">
                <a16:creationId xmlns:a16="http://schemas.microsoft.com/office/drawing/2014/main" id="{A053CD77-6AD1-4110-BF8F-7002E391E0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009650"/>
            <a:ext cx="698500" cy="312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/>
              <a:t>ICE =</a:t>
            </a:r>
            <a:endParaRPr lang="en-US" altLang="en-US" sz="1600">
              <a:solidFill>
                <a:srgbClr val="0000FF"/>
              </a:solidFill>
            </a:endParaRPr>
          </a:p>
        </p:txBody>
      </p:sp>
      <p:sp>
        <p:nvSpPr>
          <p:cNvPr id="3076" name="Text Box 5">
            <a:extLst>
              <a:ext uri="{FF2B5EF4-FFF2-40B4-BE49-F238E27FC236}">
                <a16:creationId xmlns:a16="http://schemas.microsoft.com/office/drawing/2014/main" id="{83E6EB8A-E146-4388-8C47-69E0E5F9FD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2879725"/>
            <a:ext cx="946150" cy="312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/>
              <a:t>PPMD =</a:t>
            </a:r>
            <a:endParaRPr lang="en-US" altLang="en-US" sz="1600" b="1">
              <a:solidFill>
                <a:srgbClr val="0000FF"/>
              </a:solidFill>
            </a:endParaRPr>
          </a:p>
        </p:txBody>
      </p:sp>
      <p:sp>
        <p:nvSpPr>
          <p:cNvPr id="3077" name="Text Box 6">
            <a:extLst>
              <a:ext uri="{FF2B5EF4-FFF2-40B4-BE49-F238E27FC236}">
                <a16:creationId xmlns:a16="http://schemas.microsoft.com/office/drawing/2014/main" id="{FAE8B75D-3DFF-4490-AFB1-D2C3D20529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860925"/>
            <a:ext cx="965200" cy="31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/>
              <a:t>Fuchs =</a:t>
            </a:r>
            <a:endParaRPr lang="en-US" altLang="en-US" sz="1600" b="1">
              <a:solidFill>
                <a:srgbClr val="0000FF"/>
              </a:solidFill>
            </a:endParaRPr>
          </a:p>
        </p:txBody>
      </p:sp>
      <p:sp>
        <p:nvSpPr>
          <p:cNvPr id="3078" name="Text Box 7">
            <a:extLst>
              <a:ext uri="{FF2B5EF4-FFF2-40B4-BE49-F238E27FC236}">
                <a16:creationId xmlns:a16="http://schemas.microsoft.com/office/drawing/2014/main" id="{E66EB058-2672-4CAB-8817-ECE6287744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0" y="2708275"/>
            <a:ext cx="2927350" cy="524246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i="1" dirty="0" err="1">
                <a:solidFill>
                  <a:srgbClr val="0000FF"/>
                </a:solidFill>
              </a:rPr>
              <a:t>Wofür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stehen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dirty="0">
                <a:solidFill>
                  <a:srgbClr val="0000FF"/>
                </a:solidFill>
              </a:rPr>
              <a:t>ICE </a:t>
            </a:r>
            <a:r>
              <a:rPr lang="en-US" altLang="en-US" sz="1200" i="1" dirty="0">
                <a:solidFill>
                  <a:srgbClr val="0000FF"/>
                </a:solidFill>
              </a:rPr>
              <a:t>und </a:t>
            </a:r>
            <a:r>
              <a:rPr lang="en-US" altLang="en-US" sz="1200" dirty="0">
                <a:solidFill>
                  <a:srgbClr val="0000FF"/>
                </a:solidFill>
              </a:rPr>
              <a:t>PPMD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i="1" dirty="0">
                <a:solidFill>
                  <a:srgbClr val="0000FF"/>
                </a:solidFill>
              </a:rPr>
              <a:t>und </a:t>
            </a:r>
            <a:r>
              <a:rPr lang="en-US" altLang="en-US" sz="1200" i="1" dirty="0" err="1">
                <a:solidFill>
                  <a:srgbClr val="0000FF"/>
                </a:solidFill>
              </a:rPr>
              <a:t>welcher</a:t>
            </a:r>
            <a:r>
              <a:rPr lang="en-US" altLang="en-US" sz="1200" i="1" dirty="0">
                <a:solidFill>
                  <a:srgbClr val="0000FF"/>
                </a:solidFill>
              </a:rPr>
              <a:t> Fuchs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i="1" dirty="0" err="1">
                <a:solidFill>
                  <a:srgbClr val="0000FF"/>
                </a:solidFill>
              </a:rPr>
              <a:t>ist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hier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wohl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gemeint</a:t>
            </a:r>
            <a:r>
              <a:rPr lang="en-US" altLang="en-US" sz="1200" i="1" dirty="0">
                <a:solidFill>
                  <a:srgbClr val="0000FF"/>
                </a:solidFill>
              </a:rPr>
              <a:t>?</a:t>
            </a:r>
          </a:p>
        </p:txBody>
      </p:sp>
      <p:sp>
        <p:nvSpPr>
          <p:cNvPr id="3079" name="Line 8">
            <a:extLst>
              <a:ext uri="{FF2B5EF4-FFF2-40B4-BE49-F238E27FC236}">
                <a16:creationId xmlns:a16="http://schemas.microsoft.com/office/drawing/2014/main" id="{DBD6C680-4987-444A-A583-97B2D7939645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1524000" y="1219200"/>
            <a:ext cx="4114800" cy="1981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80" name="Line 9">
            <a:extLst>
              <a:ext uri="{FF2B5EF4-FFF2-40B4-BE49-F238E27FC236}">
                <a16:creationId xmlns:a16="http://schemas.microsoft.com/office/drawing/2014/main" id="{292C0880-263D-4068-AA9B-D20749326372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1676400" y="3048000"/>
            <a:ext cx="39624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81" name="Line 10">
            <a:extLst>
              <a:ext uri="{FF2B5EF4-FFF2-40B4-BE49-F238E27FC236}">
                <a16:creationId xmlns:a16="http://schemas.microsoft.com/office/drawing/2014/main" id="{970337F4-FD04-4A63-8C60-B7EF3BAA67D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76400" y="3200400"/>
            <a:ext cx="3962400" cy="1676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82" name="Slide Number Placeholder 1">
            <a:extLst>
              <a:ext uri="{FF2B5EF4-FFF2-40B4-BE49-F238E27FC236}">
                <a16:creationId xmlns:a16="http://schemas.microsoft.com/office/drawing/2014/main" id="{FD006D10-E9E4-431F-90BC-F8D82153A1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55CEFAC6-6192-4A24-A113-AEBAC0CBB0E0}" type="slidenum">
              <a:rPr lang="en-US" altLang="en-US"/>
              <a:t>1</a:t>
            </a:fld>
            <a:endParaRPr lang="en-US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>
            <a:extLst>
              <a:ext uri="{FF2B5EF4-FFF2-40B4-BE49-F238E27FC236}">
                <a16:creationId xmlns:a16="http://schemas.microsoft.com/office/drawing/2014/main" id="{39B160BF-9FDC-4126-B372-2FA301B8B7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4050" y="228600"/>
            <a:ext cx="5238750" cy="64135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 b="1">
                <a:solidFill>
                  <a:srgbClr val="9900FF"/>
                </a:solidFill>
              </a:rPr>
              <a:t>Ist es ICE, PPMD oder Fuchs?</a:t>
            </a:r>
          </a:p>
          <a:p>
            <a:pPr algn="ctr" eaLnBrk="1" hangingPunct="1"/>
            <a:r>
              <a:rPr lang="en-US" altLang="en-US" sz="1200" b="1">
                <a:solidFill>
                  <a:srgbClr val="9900FF"/>
                </a:solidFill>
              </a:rPr>
              <a:t>Ordnen Sie jede Aussage der richtigen Erkrankung zu</a:t>
            </a:r>
          </a:p>
        </p:txBody>
      </p:sp>
      <p:sp>
        <p:nvSpPr>
          <p:cNvPr id="12291" name="Text Box 3">
            <a:extLst>
              <a:ext uri="{FF2B5EF4-FFF2-40B4-BE49-F238E27FC236}">
                <a16:creationId xmlns:a16="http://schemas.microsoft.com/office/drawing/2014/main" id="{DADFA867-5430-45DB-B7BE-8C1B8D0E58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009650"/>
            <a:ext cx="3257550" cy="8566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dirty="0"/>
              <a:t>ICE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/>
              <a:t>--</a:t>
            </a:r>
            <a:r>
              <a:rPr lang="en-US" altLang="en-US" sz="1200" dirty="0" err="1"/>
              <a:t>Im</a:t>
            </a:r>
            <a:r>
              <a:rPr lang="en-US" altLang="en-US" sz="1200" dirty="0"/>
              <a:t> </a:t>
            </a:r>
            <a:r>
              <a:rPr lang="en-US" altLang="en-US" sz="1200" dirty="0" err="1"/>
              <a:t>Wesentlichen</a:t>
            </a:r>
            <a:r>
              <a:rPr lang="en-US" altLang="en-US" sz="1200" dirty="0"/>
              <a:t> immer </a:t>
            </a:r>
            <a:r>
              <a:rPr lang="en-US" altLang="en-US" sz="1200" dirty="0" err="1"/>
              <a:t>einseitig</a:t>
            </a:r>
            <a:endParaRPr lang="en-US" altLang="en-US" sz="1200" dirty="0"/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/>
              <a:t>--Nicht </a:t>
            </a:r>
            <a:r>
              <a:rPr lang="en-US" altLang="en-US" sz="1200" dirty="0" err="1"/>
              <a:t>familiär</a:t>
            </a:r>
            <a:endParaRPr lang="en-US" altLang="en-US" sz="1200" dirty="0"/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/>
              <a:t>--Frauen &gt; </a:t>
            </a:r>
            <a:r>
              <a:rPr lang="en-US" altLang="en-US" sz="1200" dirty="0" err="1"/>
              <a:t>Männer</a:t>
            </a:r>
            <a:endParaRPr lang="en-US" altLang="en-US" sz="1200" dirty="0"/>
          </a:p>
          <a:p>
            <a:pPr eaLnBrk="1" hangingPunct="1">
              <a:lnSpc>
                <a:spcPct val="90000"/>
              </a:lnSpc>
            </a:pPr>
            <a:r>
              <a:rPr lang="en-US" altLang="en-US" sz="1200" b="1" dirty="0">
                <a:solidFill>
                  <a:srgbClr val="0000FF"/>
                </a:solidFill>
              </a:rPr>
              <a:t>--„Hammered Silver“-</a:t>
            </a:r>
            <a:r>
              <a:rPr lang="en-US" altLang="en-US" sz="1200" b="1" dirty="0" err="1">
                <a:solidFill>
                  <a:srgbClr val="0000FF"/>
                </a:solidFill>
              </a:rPr>
              <a:t>Erscheinungsbild</a:t>
            </a:r>
            <a:endParaRPr lang="en-US" altLang="en-US" sz="1200" b="1" dirty="0">
              <a:solidFill>
                <a:srgbClr val="0000FF"/>
              </a:solidFill>
            </a:endParaRPr>
          </a:p>
        </p:txBody>
      </p:sp>
      <p:sp>
        <p:nvSpPr>
          <p:cNvPr id="12292" name="Text Box 5">
            <a:extLst>
              <a:ext uri="{FF2B5EF4-FFF2-40B4-BE49-F238E27FC236}">
                <a16:creationId xmlns:a16="http://schemas.microsoft.com/office/drawing/2014/main" id="{F5CD6813-6E55-429A-87A8-0454C2CE4D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2879725"/>
            <a:ext cx="5551488" cy="1195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/>
              <a:t>PPMD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/>
              <a:t>--Beidseitig, kann jedoch so asymmetrisch sein, dass es einseitig erscheint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/>
              <a:t>--Autosomal-dominant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/>
              <a:t>--Frauen = Männer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b="1">
                <a:solidFill>
                  <a:srgbClr val="0000FF"/>
                </a:solidFill>
              </a:rPr>
              <a:t>--Bänder, Bläschen, variable Trübungen</a:t>
            </a:r>
          </a:p>
        </p:txBody>
      </p:sp>
      <p:sp>
        <p:nvSpPr>
          <p:cNvPr id="12293" name="Text Box 6">
            <a:extLst>
              <a:ext uri="{FF2B5EF4-FFF2-40B4-BE49-F238E27FC236}">
                <a16:creationId xmlns:a16="http://schemas.microsoft.com/office/drawing/2014/main" id="{BABD007D-4E2A-4263-9BAE-22540F16B6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860925"/>
            <a:ext cx="2732088" cy="8566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dirty="0"/>
              <a:t>Fuchs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/>
              <a:t>--</a:t>
            </a:r>
            <a:r>
              <a:rPr lang="en-US" altLang="en-US" sz="1200" dirty="0" err="1"/>
              <a:t>Im</a:t>
            </a:r>
            <a:r>
              <a:rPr lang="en-US" altLang="en-US" sz="1200" dirty="0"/>
              <a:t> </a:t>
            </a:r>
            <a:r>
              <a:rPr lang="en-US" altLang="en-US" sz="1200" dirty="0" err="1"/>
              <a:t>Wesentlichen</a:t>
            </a:r>
            <a:r>
              <a:rPr lang="en-US" altLang="en-US" sz="1200" dirty="0"/>
              <a:t> immer bilateral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/>
              <a:t>--Autosomal-dominant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/>
              <a:t>--Frauen &gt; </a:t>
            </a:r>
            <a:r>
              <a:rPr lang="en-US" altLang="en-US" sz="1200" dirty="0" err="1"/>
              <a:t>Männer</a:t>
            </a:r>
            <a:endParaRPr lang="en-US" altLang="en-US" sz="1200" dirty="0"/>
          </a:p>
          <a:p>
            <a:pPr eaLnBrk="1" hangingPunct="1">
              <a:lnSpc>
                <a:spcPct val="90000"/>
              </a:lnSpc>
            </a:pPr>
            <a:r>
              <a:rPr lang="en-US" altLang="en-US" sz="1200" b="1" dirty="0">
                <a:solidFill>
                  <a:srgbClr val="0000FF"/>
                </a:solidFill>
              </a:rPr>
              <a:t>--Guttae</a:t>
            </a:r>
          </a:p>
        </p:txBody>
      </p:sp>
      <p:sp>
        <p:nvSpPr>
          <p:cNvPr id="12294" name="Slide Number Placeholder 1">
            <a:extLst>
              <a:ext uri="{FF2B5EF4-FFF2-40B4-BE49-F238E27FC236}">
                <a16:creationId xmlns:a16="http://schemas.microsoft.com/office/drawing/2014/main" id="{994A7E43-1AD1-4676-8E6A-8C293CD5A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3F757154-A6EB-49BD-9ED0-6048E31871DE}" type="slidenum">
              <a:rPr lang="en-US" altLang="en-US"/>
              <a:t>10</a:t>
            </a:fld>
            <a:endParaRPr lang="en-US" altLang="en-US"/>
          </a:p>
        </p:txBody>
      </p:sp>
      <p:sp>
        <p:nvSpPr>
          <p:cNvPr id="7" name="Text Box 7">
            <a:extLst>
              <a:ext uri="{FF2B5EF4-FFF2-40B4-BE49-F238E27FC236}">
                <a16:creationId xmlns:a16="http://schemas.microsoft.com/office/drawing/2014/main" id="{251657E3-6D30-49CE-B211-9918FD3B6E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1000" y="1600718"/>
            <a:ext cx="4506913" cy="764312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 b="1" dirty="0" err="1">
                <a:solidFill>
                  <a:srgbClr val="0000FF"/>
                </a:solidFill>
              </a:rPr>
              <a:t>Klassischer</a:t>
            </a:r>
            <a:r>
              <a:rPr lang="en-US" altLang="en-US" sz="1200" b="1" dirty="0">
                <a:solidFill>
                  <a:srgbClr val="0000FF"/>
                </a:solidFill>
              </a:rPr>
              <a:t> </a:t>
            </a:r>
            <a:r>
              <a:rPr lang="en-US" altLang="en-US" sz="1200" b="1" dirty="0" err="1">
                <a:solidFill>
                  <a:srgbClr val="0000FF"/>
                </a:solidFill>
              </a:rPr>
              <a:t>endothelialer</a:t>
            </a:r>
            <a:r>
              <a:rPr lang="en-US" altLang="en-US" sz="1200" b="1" dirty="0">
                <a:solidFill>
                  <a:srgbClr val="0000FF"/>
                </a:solidFill>
              </a:rPr>
              <a:t> </a:t>
            </a:r>
            <a:r>
              <a:rPr lang="en-US" altLang="en-US" sz="1200" b="1" dirty="0" err="1">
                <a:solidFill>
                  <a:srgbClr val="0000FF"/>
                </a:solidFill>
              </a:rPr>
              <a:t>Befund</a:t>
            </a:r>
            <a:r>
              <a:rPr lang="en-US" altLang="en-US" sz="1200" dirty="0">
                <a:solidFill>
                  <a:srgbClr val="0000FF"/>
                </a:solidFill>
              </a:rPr>
              <a:t>: Der </a:t>
            </a:r>
            <a:r>
              <a:rPr lang="en-US" altLang="en-US" sz="1200" dirty="0" err="1">
                <a:solidFill>
                  <a:srgbClr val="0000FF"/>
                </a:solidFill>
              </a:rPr>
              <a:t>folgende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Befund</a:t>
            </a:r>
            <a:r>
              <a:rPr lang="en-US" altLang="en-US" sz="1200" dirty="0">
                <a:solidFill>
                  <a:srgbClr val="0000FF"/>
                </a:solidFill>
              </a:rPr>
              <a:t>…</a:t>
            </a:r>
          </a:p>
          <a:p>
            <a:pPr eaLnBrk="1" hangingPunct="1"/>
            <a:r>
              <a:rPr lang="en-US" altLang="en-US" sz="1200" i="1" dirty="0">
                <a:solidFill>
                  <a:srgbClr val="0000FF"/>
                </a:solidFill>
              </a:rPr>
              <a:t>--Guttae</a:t>
            </a:r>
          </a:p>
          <a:p>
            <a:pPr eaLnBrk="1" hangingPunct="1"/>
            <a:r>
              <a:rPr lang="en-US" altLang="en-US" sz="1200" i="1" dirty="0">
                <a:solidFill>
                  <a:srgbClr val="0000FF"/>
                </a:solidFill>
              </a:rPr>
              <a:t>--</a:t>
            </a:r>
            <a:r>
              <a:rPr lang="en-US" altLang="en-US" sz="1200" i="1" dirty="0" err="1">
                <a:solidFill>
                  <a:srgbClr val="0000FF"/>
                </a:solidFill>
              </a:rPr>
              <a:t>Bänder</a:t>
            </a:r>
            <a:r>
              <a:rPr lang="en-US" altLang="en-US" sz="1200" i="1" dirty="0">
                <a:solidFill>
                  <a:srgbClr val="0000FF"/>
                </a:solidFill>
              </a:rPr>
              <a:t>, </a:t>
            </a:r>
            <a:r>
              <a:rPr lang="en-US" altLang="en-US" sz="1200" i="1" dirty="0" err="1">
                <a:solidFill>
                  <a:srgbClr val="0000FF"/>
                </a:solidFill>
              </a:rPr>
              <a:t>Bläschen</a:t>
            </a:r>
            <a:r>
              <a:rPr lang="en-US" altLang="en-US" sz="1200" i="1" dirty="0">
                <a:solidFill>
                  <a:srgbClr val="0000FF"/>
                </a:solidFill>
              </a:rPr>
              <a:t>, variable </a:t>
            </a:r>
            <a:r>
              <a:rPr lang="en-US" altLang="en-US" sz="1200" i="1" dirty="0" err="1">
                <a:solidFill>
                  <a:srgbClr val="0000FF"/>
                </a:solidFill>
              </a:rPr>
              <a:t>Trübungen</a:t>
            </a:r>
            <a:endParaRPr lang="en-US" altLang="en-US" sz="1200" i="1" dirty="0">
              <a:solidFill>
                <a:srgbClr val="0000FF"/>
              </a:solidFill>
            </a:endParaRPr>
          </a:p>
          <a:p>
            <a:pPr eaLnBrk="1" hangingPunct="1"/>
            <a:r>
              <a:rPr lang="en-US" altLang="en-US" sz="1200" i="1" dirty="0">
                <a:solidFill>
                  <a:srgbClr val="0000FF"/>
                </a:solidFill>
              </a:rPr>
              <a:t>--„Hammered-Silver“-</a:t>
            </a:r>
            <a:r>
              <a:rPr lang="en-US" altLang="en-US" sz="1200" i="1" dirty="0" err="1">
                <a:solidFill>
                  <a:srgbClr val="0000FF"/>
                </a:solidFill>
              </a:rPr>
              <a:t>Erscheinungsbild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Number Placeholder 2">
            <a:extLst>
              <a:ext uri="{FF2B5EF4-FFF2-40B4-BE49-F238E27FC236}">
                <a16:creationId xmlns:a16="http://schemas.microsoft.com/office/drawing/2014/main" id="{AF87626D-27F5-48CD-9EC2-D829AEB2D5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9D3EE91-1C9F-4E62-833B-033FBCDFCCBC}" type="slidenum">
              <a:rPr lang="en-US" altLang="en-US"/>
              <a:t>11</a:t>
            </a:fld>
            <a:endParaRPr lang="en-US" altLang="en-US"/>
          </a:p>
        </p:txBody>
      </p:sp>
      <p:sp>
        <p:nvSpPr>
          <p:cNvPr id="56323" name="TextBox 4">
            <a:extLst>
              <a:ext uri="{FF2B5EF4-FFF2-40B4-BE49-F238E27FC236}">
                <a16:creationId xmlns:a16="http://schemas.microsoft.com/office/drawing/2014/main" id="{5B376F36-DC1D-4474-B58B-FB7F75ABCB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9052" y="6172200"/>
            <a:ext cx="468589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 b="1" dirty="0"/>
              <a:t>ICE</a:t>
            </a:r>
            <a:r>
              <a:rPr lang="en-US" altLang="en-US" sz="1200" dirty="0"/>
              <a:t>: „Hammered Silver“-Hornhautendothel</a:t>
            </a:r>
          </a:p>
        </p:txBody>
      </p:sp>
      <p:pic>
        <p:nvPicPr>
          <p:cNvPr id="56324" name="Picture 1">
            <a:extLst>
              <a:ext uri="{FF2B5EF4-FFF2-40B4-BE49-F238E27FC236}">
                <a16:creationId xmlns:a16="http://schemas.microsoft.com/office/drawing/2014/main" id="{37F46D77-EAEC-4D57-B37C-4D23A28FC5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827" y="1059730"/>
            <a:ext cx="3919745" cy="4271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5" name="Picture 5">
            <a:extLst>
              <a:ext uri="{FF2B5EF4-FFF2-40B4-BE49-F238E27FC236}">
                <a16:creationId xmlns:a16="http://schemas.microsoft.com/office/drawing/2014/main" id="{0D2830B1-D60C-4B2D-A687-F3A17A7348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0441" y="1059730"/>
            <a:ext cx="2603556" cy="4271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6" name="TextBox 6">
            <a:extLst>
              <a:ext uri="{FF2B5EF4-FFF2-40B4-BE49-F238E27FC236}">
                <a16:creationId xmlns:a16="http://schemas.microsoft.com/office/drawing/2014/main" id="{AB80DEBD-0DD5-4324-85DF-6450F7E348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6978" y="5334000"/>
            <a:ext cx="811441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/>
              <a:t>Niedrige Auflösung</a:t>
            </a:r>
          </a:p>
        </p:txBody>
      </p:sp>
      <p:sp>
        <p:nvSpPr>
          <p:cNvPr id="56327" name="TextBox 7">
            <a:extLst>
              <a:ext uri="{FF2B5EF4-FFF2-40B4-BE49-F238E27FC236}">
                <a16:creationId xmlns:a16="http://schemas.microsoft.com/office/drawing/2014/main" id="{3DCB8676-921E-4E22-A84D-F238F31DCA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95177" y="5334000"/>
            <a:ext cx="85151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/>
              <a:t>Hohe Auflösung</a:t>
            </a:r>
          </a:p>
        </p:txBody>
      </p:sp>
      <p:sp>
        <p:nvSpPr>
          <p:cNvPr id="9" name="Text Box 2">
            <a:extLst>
              <a:ext uri="{FF2B5EF4-FFF2-40B4-BE49-F238E27FC236}">
                <a16:creationId xmlns:a16="http://schemas.microsoft.com/office/drawing/2014/main" id="{61C1B865-7428-43A3-BFAA-09878DC018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4050" y="228600"/>
            <a:ext cx="5238750" cy="39498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en-US" sz="1200" b="1" dirty="0">
                <a:solidFill>
                  <a:srgbClr val="9900FF"/>
                </a:solidFill>
              </a:rPr>
              <a:t>Ist es ICE, PPMD oder Fuchs</a:t>
            </a:r>
            <a:r>
              <a:rPr lang="en-US" altLang="en-US" sz="1200" b="1" dirty="0">
                <a:solidFill>
                  <a:srgbClr val="9900FF"/>
                </a:solidFill>
              </a:rPr>
              <a:t>?</a:t>
            </a:r>
          </a:p>
          <a:p>
            <a:pPr algn="ctr" eaLnBrk="1" hangingPunct="1"/>
            <a:r>
              <a:rPr lang="en-US" altLang="en-US" sz="1200" b="1" dirty="0" err="1">
                <a:solidFill>
                  <a:srgbClr val="9900FF"/>
                </a:solidFill>
              </a:rPr>
              <a:t>Ordnen</a:t>
            </a:r>
            <a:r>
              <a:rPr lang="en-US" altLang="en-US" sz="1200" b="1" dirty="0">
                <a:solidFill>
                  <a:srgbClr val="9900FF"/>
                </a:solidFill>
              </a:rPr>
              <a:t> Sie </a:t>
            </a:r>
            <a:r>
              <a:rPr lang="en-US" altLang="en-US" sz="1200" b="1" dirty="0" err="1">
                <a:solidFill>
                  <a:srgbClr val="9900FF"/>
                </a:solidFill>
              </a:rPr>
              <a:t>jede</a:t>
            </a:r>
            <a:r>
              <a:rPr lang="en-US" altLang="en-US" sz="1200" b="1" dirty="0">
                <a:solidFill>
                  <a:srgbClr val="9900FF"/>
                </a:solidFill>
              </a:rPr>
              <a:t> </a:t>
            </a:r>
            <a:r>
              <a:rPr lang="en-US" altLang="en-US" sz="1200" b="1" dirty="0" err="1">
                <a:solidFill>
                  <a:srgbClr val="9900FF"/>
                </a:solidFill>
              </a:rPr>
              <a:t>Aussage</a:t>
            </a:r>
            <a:r>
              <a:rPr lang="en-US" altLang="en-US" sz="1200" b="1" dirty="0">
                <a:solidFill>
                  <a:srgbClr val="9900FF"/>
                </a:solidFill>
              </a:rPr>
              <a:t> der </a:t>
            </a:r>
            <a:r>
              <a:rPr lang="en-US" altLang="en-US" sz="1200" b="1" dirty="0" err="1">
                <a:solidFill>
                  <a:srgbClr val="9900FF"/>
                </a:solidFill>
              </a:rPr>
              <a:t>richtigen</a:t>
            </a:r>
            <a:r>
              <a:rPr lang="en-US" altLang="en-US" sz="1200" b="1" dirty="0">
                <a:solidFill>
                  <a:srgbClr val="9900FF"/>
                </a:solidFill>
              </a:rPr>
              <a:t> </a:t>
            </a:r>
            <a:r>
              <a:rPr lang="en-US" altLang="en-US" sz="1200" b="1" dirty="0" err="1">
                <a:solidFill>
                  <a:srgbClr val="9900FF"/>
                </a:solidFill>
              </a:rPr>
              <a:t>Erkrankung</a:t>
            </a:r>
            <a:r>
              <a:rPr lang="en-US" altLang="en-US" sz="1200" b="1" dirty="0">
                <a:solidFill>
                  <a:srgbClr val="9900FF"/>
                </a:solidFill>
              </a:rPr>
              <a:t> </a:t>
            </a:r>
            <a:r>
              <a:rPr lang="en-US" altLang="en-US" sz="1200" b="1" dirty="0" err="1">
                <a:solidFill>
                  <a:srgbClr val="9900FF"/>
                </a:solidFill>
              </a:rPr>
              <a:t>zu</a:t>
            </a:r>
            <a:endParaRPr lang="en-US" altLang="en-US" sz="1200" b="1" dirty="0">
              <a:solidFill>
                <a:srgbClr val="9900FF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62" name="Slide Number Placeholder 3">
            <a:extLst>
              <a:ext uri="{FF2B5EF4-FFF2-40B4-BE49-F238E27FC236}">
                <a16:creationId xmlns:a16="http://schemas.microsoft.com/office/drawing/2014/main" id="{B818E4BD-598A-47FD-8CC2-2E2019EA6571}"/>
              </a:ext>
            </a:extLst>
          </p:cNvPr>
          <p:cNvSpPr txBox="1">
            <a:spLocks noGrp="1"/>
          </p:cNvSpPr>
          <p:nvPr/>
        </p:nvSpPr>
        <p:spPr bwMode="auto"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314B1BE5-F0FE-4828-B445-6CF7D571C1F3}" type="slidenum">
              <a:rPr lang="en-US" altLang="en-US" sz="1000"/>
              <a:t>12</a:t>
            </a:fld>
            <a:endParaRPr lang="en-US" altLang="en-US" sz="1000"/>
          </a:p>
        </p:txBody>
      </p:sp>
      <p:sp>
        <p:nvSpPr>
          <p:cNvPr id="6" name="Text Box 2">
            <a:extLst>
              <a:ext uri="{FF2B5EF4-FFF2-40B4-BE49-F238E27FC236}">
                <a16:creationId xmlns:a16="http://schemas.microsoft.com/office/drawing/2014/main" id="{855EDC5F-7E61-40F8-A7A8-3836856C88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4050" y="228600"/>
            <a:ext cx="5238750" cy="64135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 b="1">
                <a:solidFill>
                  <a:srgbClr val="9900FF"/>
                </a:solidFill>
              </a:rPr>
              <a:t>Ist es ICE, PPMD oder Fuchs?</a:t>
            </a:r>
          </a:p>
          <a:p>
            <a:pPr algn="ctr" eaLnBrk="1" hangingPunct="1"/>
            <a:r>
              <a:rPr lang="en-US" altLang="en-US" sz="1200" b="1">
                <a:solidFill>
                  <a:srgbClr val="9900FF"/>
                </a:solidFill>
              </a:rPr>
              <a:t>Ordnen Sie jede Aussage der richtigen Erkrankung zu</a:t>
            </a:r>
          </a:p>
        </p:txBody>
      </p:sp>
      <p:sp>
        <p:nvSpPr>
          <p:cNvPr id="7" name="TextBox 5">
            <a:extLst>
              <a:ext uri="{FF2B5EF4-FFF2-40B4-BE49-F238E27FC236}">
                <a16:creationId xmlns:a16="http://schemas.microsoft.com/office/drawing/2014/main" id="{C7F7F9AD-25A4-4FD4-8FB7-4489BCF3B4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12525" y="6172200"/>
            <a:ext cx="2518949" cy="210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1" dirty="0"/>
              <a:t>Fuchs: </a:t>
            </a:r>
            <a:r>
              <a:rPr lang="en-US" altLang="en-US" sz="1200" dirty="0"/>
              <a:t>Cornea Guttata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D0A57CF-D004-45B4-AE2B-028214078A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219200"/>
            <a:ext cx="4163006" cy="3943900"/>
          </a:xfrm>
          <a:prstGeom prst="rect">
            <a:avLst/>
          </a:prstGeom>
        </p:spPr>
      </p:pic>
      <p:pic>
        <p:nvPicPr>
          <p:cNvPr id="10" name="Picture 1">
            <a:extLst>
              <a:ext uri="{FF2B5EF4-FFF2-40B4-BE49-F238E27FC236}">
                <a16:creationId xmlns:a16="http://schemas.microsoft.com/office/drawing/2014/main" id="{092A6702-14A3-4DA4-950D-C648DD3A52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22" r="4082"/>
          <a:stretch>
            <a:fillRect/>
          </a:stretch>
        </p:blipFill>
        <p:spPr bwMode="auto">
          <a:xfrm>
            <a:off x="4759770" y="1667150"/>
            <a:ext cx="4155630" cy="349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44A8ECE-1F6A-4A20-B085-EC096289BC27}"/>
              </a:ext>
            </a:extLst>
          </p:cNvPr>
          <p:cNvSpPr txBox="1"/>
          <p:nvPr/>
        </p:nvSpPr>
        <p:spPr>
          <a:xfrm>
            <a:off x="1510845" y="5163100"/>
            <a:ext cx="1598515" cy="307777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Direkte Beleuchtung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2267D9A-0AD3-4A5A-B291-0722293D0DC2}"/>
              </a:ext>
            </a:extLst>
          </p:cNvPr>
          <p:cNvSpPr txBox="1"/>
          <p:nvPr/>
        </p:nvSpPr>
        <p:spPr>
          <a:xfrm>
            <a:off x="6226372" y="5165202"/>
            <a:ext cx="1568058" cy="307777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Hintergrundbeleuchtung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2">
            <a:extLst>
              <a:ext uri="{FF2B5EF4-FFF2-40B4-BE49-F238E27FC236}">
                <a16:creationId xmlns:a16="http://schemas.microsoft.com/office/drawing/2014/main" id="{E6A1EDC7-2EE3-450B-B43B-34970A2216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4050" y="228600"/>
            <a:ext cx="5238750" cy="64135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 b="1">
                <a:solidFill>
                  <a:srgbClr val="9900FF"/>
                </a:solidFill>
              </a:rPr>
              <a:t>Ist es ICE, PPMD oder Fuchs?</a:t>
            </a:r>
          </a:p>
          <a:p>
            <a:pPr algn="ctr" eaLnBrk="1" hangingPunct="1"/>
            <a:r>
              <a:rPr lang="en-US" altLang="en-US" sz="1200" b="1">
                <a:solidFill>
                  <a:srgbClr val="9900FF"/>
                </a:solidFill>
              </a:rPr>
              <a:t>Ordnen Sie jede Aussage der richtigen Erkrankung zu</a:t>
            </a:r>
          </a:p>
        </p:txBody>
      </p:sp>
      <p:sp>
        <p:nvSpPr>
          <p:cNvPr id="325634" name="Slide Number Placeholder 3">
            <a:extLst>
              <a:ext uri="{FF2B5EF4-FFF2-40B4-BE49-F238E27FC236}">
                <a16:creationId xmlns:a16="http://schemas.microsoft.com/office/drawing/2014/main" id="{16D540F7-775B-4F99-8852-A846B7A758E1}"/>
              </a:ext>
            </a:extLst>
          </p:cNvPr>
          <p:cNvSpPr txBox="1">
            <a:spLocks noGrp="1"/>
          </p:cNvSpPr>
          <p:nvPr/>
        </p:nvSpPr>
        <p:spPr bwMode="auto"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85979D8F-0CD0-4BA4-B767-52422EFAD08D}" type="slidenum">
              <a:rPr lang="en-US" altLang="en-US" sz="1000"/>
              <a:t>13</a:t>
            </a:fld>
            <a:endParaRPr lang="en-US" altLang="en-US" sz="1000"/>
          </a:p>
        </p:txBody>
      </p:sp>
      <p:sp>
        <p:nvSpPr>
          <p:cNvPr id="325635" name="TextBox 6">
            <a:extLst>
              <a:ext uri="{FF2B5EF4-FFF2-40B4-BE49-F238E27FC236}">
                <a16:creationId xmlns:a16="http://schemas.microsoft.com/office/drawing/2014/main" id="{7C719D0A-2B5E-4653-BABA-12334B2B87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00075" y="2735181"/>
            <a:ext cx="152558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Vesikuläre Läsionen</a:t>
            </a:r>
            <a:endParaRPr lang="en-US" altLang="en-US" sz="1400" i="1" dirty="0"/>
          </a:p>
        </p:txBody>
      </p:sp>
      <p:pic>
        <p:nvPicPr>
          <p:cNvPr id="325636" name="Picture 3">
            <a:extLst>
              <a:ext uri="{FF2B5EF4-FFF2-40B4-BE49-F238E27FC236}">
                <a16:creationId xmlns:a16="http://schemas.microsoft.com/office/drawing/2014/main" id="{6F5D16F6-B4C4-4CE5-B7EE-A1CEA863D3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533400"/>
            <a:ext cx="3316139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5637" name="Picture 1">
            <a:extLst>
              <a:ext uri="{FF2B5EF4-FFF2-40B4-BE49-F238E27FC236}">
                <a16:creationId xmlns:a16="http://schemas.microsoft.com/office/drawing/2014/main" id="{3C54AC95-B6D4-4B37-9DAC-05C0878C5D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3778" y="533400"/>
            <a:ext cx="2168106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5">
            <a:extLst>
              <a:ext uri="{FF2B5EF4-FFF2-40B4-BE49-F238E27FC236}">
                <a16:creationId xmlns:a16="http://schemas.microsoft.com/office/drawing/2014/main" id="{D07BF956-0DAA-48FE-ADDE-4A198D6449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32762" y="6179830"/>
            <a:ext cx="87847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1" dirty="0"/>
              <a:t>PPMD</a:t>
            </a:r>
            <a:endParaRPr lang="en-US" altLang="en-US" dirty="0"/>
          </a:p>
        </p:txBody>
      </p:sp>
      <p:sp>
        <p:nvSpPr>
          <p:cNvPr id="8" name="TextBox 6">
            <a:extLst>
              <a:ext uri="{FF2B5EF4-FFF2-40B4-BE49-F238E27FC236}">
                <a16:creationId xmlns:a16="http://schemas.microsoft.com/office/drawing/2014/main" id="{73F1F3AD-2E5B-454F-BE76-12C68C903C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5037" y="2735180"/>
            <a:ext cx="152558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Vesikuläre Läsionen</a:t>
            </a:r>
            <a:endParaRPr lang="en-US" altLang="en-US" sz="1400" i="1" dirty="0"/>
          </a:p>
        </p:txBody>
      </p:sp>
      <p:pic>
        <p:nvPicPr>
          <p:cNvPr id="9" name="Picture 4">
            <a:extLst>
              <a:ext uri="{FF2B5EF4-FFF2-40B4-BE49-F238E27FC236}">
                <a16:creationId xmlns:a16="http://schemas.microsoft.com/office/drawing/2014/main" id="{6DAF28B3-A084-4BB3-A044-F20E72C0F3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5982" y="717458"/>
            <a:ext cx="2368453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6">
            <a:extLst>
              <a:ext uri="{FF2B5EF4-FFF2-40B4-BE49-F238E27FC236}">
                <a16:creationId xmlns:a16="http://schemas.microsoft.com/office/drawing/2014/main" id="{76D31CE7-CE78-4A8D-8362-DBA9B9C1C5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60918" y="2460533"/>
            <a:ext cx="1958579" cy="394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/>
              <a:t>Schnecken- </a:t>
            </a:r>
            <a:r>
              <a:rPr lang="en-US" altLang="en-US" sz="1200" dirty="0" err="1"/>
              <a:t>oder</a:t>
            </a:r>
            <a:r>
              <a:rPr lang="en-US" altLang="en-US" sz="1200" dirty="0"/>
              <a:t> </a:t>
            </a:r>
            <a:r>
              <a:rPr lang="en-US" altLang="en-US" sz="1200" i="1" dirty="0" err="1"/>
              <a:t>Eisenbahnschienen</a:t>
            </a:r>
            <a:endParaRPr lang="en-US" altLang="en-US" sz="1200" i="1" dirty="0"/>
          </a:p>
        </p:txBody>
      </p:sp>
      <p:sp>
        <p:nvSpPr>
          <p:cNvPr id="11" name="TextBox 6">
            <a:extLst>
              <a:ext uri="{FF2B5EF4-FFF2-40B4-BE49-F238E27FC236}">
                <a16:creationId xmlns:a16="http://schemas.microsoft.com/office/drawing/2014/main" id="{33BDFB89-822E-4B09-8502-FD060E8AAC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2200" y="6179830"/>
            <a:ext cx="229826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Das klinische Erscheinungsbild von PPMD ist sehr variabel </a:t>
            </a:r>
          </a:p>
        </p:txBody>
      </p:sp>
      <p:pic>
        <p:nvPicPr>
          <p:cNvPr id="12" name="Picture 1">
            <a:extLst>
              <a:ext uri="{FF2B5EF4-FFF2-40B4-BE49-F238E27FC236}">
                <a16:creationId xmlns:a16="http://schemas.microsoft.com/office/drawing/2014/main" id="{D81139A6-A715-4A69-A159-7276B450619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08" r="10770" b="6152"/>
          <a:stretch>
            <a:fillRect/>
          </a:stretch>
        </p:blipFill>
        <p:spPr bwMode="auto">
          <a:xfrm>
            <a:off x="5720970" y="3215780"/>
            <a:ext cx="3200720" cy="2924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C71C513-566F-48CE-875B-4D586768833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859" y="3357843"/>
            <a:ext cx="3242753" cy="2209800"/>
          </a:xfrm>
          <a:prstGeom prst="rect">
            <a:avLst/>
          </a:prstGeom>
        </p:spPr>
      </p:pic>
      <p:sp>
        <p:nvSpPr>
          <p:cNvPr id="15" name="TextBox 3">
            <a:extLst>
              <a:ext uri="{FF2B5EF4-FFF2-40B4-BE49-F238E27FC236}">
                <a16:creationId xmlns:a16="http://schemas.microsoft.com/office/drawing/2014/main" id="{9576DD29-56BF-4CB3-BD01-1EECDE3421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2099" y="5559623"/>
            <a:ext cx="2596271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1200" dirty="0"/>
              <a:t>Endotheliale plaqueartige Läsionen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">
            <a:extLst>
              <a:ext uri="{FF2B5EF4-FFF2-40B4-BE49-F238E27FC236}">
                <a16:creationId xmlns:a16="http://schemas.microsoft.com/office/drawing/2014/main" id="{C12405CA-9DEE-4A8E-9B89-B6366B360F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4050" y="228600"/>
            <a:ext cx="5238750" cy="64135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 b="1">
                <a:solidFill>
                  <a:srgbClr val="9900FF"/>
                </a:solidFill>
              </a:rPr>
              <a:t>Ist es ICE, PPMD oder Fuchs?</a:t>
            </a:r>
          </a:p>
          <a:p>
            <a:pPr algn="ctr" eaLnBrk="1" hangingPunct="1"/>
            <a:r>
              <a:rPr lang="en-US" altLang="en-US" sz="1200" b="1">
                <a:solidFill>
                  <a:srgbClr val="9900FF"/>
                </a:solidFill>
              </a:rPr>
              <a:t>Ordnen Sie jede Aussage der richtigen Erkrankung zu</a:t>
            </a:r>
          </a:p>
        </p:txBody>
      </p:sp>
      <p:sp>
        <p:nvSpPr>
          <p:cNvPr id="13315" name="Text Box 3">
            <a:extLst>
              <a:ext uri="{FF2B5EF4-FFF2-40B4-BE49-F238E27FC236}">
                <a16:creationId xmlns:a16="http://schemas.microsoft.com/office/drawing/2014/main" id="{F20CB801-686A-4036-9936-F6093B96B5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009650"/>
            <a:ext cx="3073400" cy="10228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dirty="0"/>
              <a:t>ICE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/>
              <a:t>--</a:t>
            </a:r>
            <a:r>
              <a:rPr lang="en-US" altLang="en-US" sz="1200" dirty="0" err="1"/>
              <a:t>Im</a:t>
            </a:r>
            <a:r>
              <a:rPr lang="en-US" altLang="en-US" sz="1200" dirty="0"/>
              <a:t> </a:t>
            </a:r>
            <a:r>
              <a:rPr lang="en-US" altLang="en-US" sz="1200" dirty="0" err="1"/>
              <a:t>Wesentlichen</a:t>
            </a:r>
            <a:r>
              <a:rPr lang="en-US" altLang="en-US" sz="1200" dirty="0"/>
              <a:t> immer </a:t>
            </a:r>
            <a:r>
              <a:rPr lang="en-US" altLang="en-US" sz="1200" dirty="0" err="1"/>
              <a:t>einseitig</a:t>
            </a:r>
            <a:endParaRPr lang="en-US" altLang="en-US" sz="1200" dirty="0"/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/>
              <a:t>--Nicht </a:t>
            </a:r>
            <a:r>
              <a:rPr lang="en-US" altLang="en-US" sz="1200" dirty="0" err="1"/>
              <a:t>familiär</a:t>
            </a:r>
            <a:endParaRPr lang="en-US" altLang="en-US" sz="1200" dirty="0"/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/>
              <a:t>--</a:t>
            </a:r>
            <a:r>
              <a:rPr lang="en-US" altLang="en-US" sz="1200" dirty="0" err="1"/>
              <a:t>Häufiger</a:t>
            </a:r>
            <a:r>
              <a:rPr lang="en-US" altLang="en-US" sz="1200" dirty="0"/>
              <a:t> </a:t>
            </a:r>
            <a:r>
              <a:rPr lang="en-US" altLang="en-US" sz="1200" dirty="0" err="1"/>
              <a:t>bei</a:t>
            </a:r>
            <a:r>
              <a:rPr lang="en-US" altLang="en-US" sz="1200" dirty="0"/>
              <a:t> Frauen </a:t>
            </a:r>
            <a:r>
              <a:rPr lang="en-US" altLang="en-US" sz="1200" dirty="0" err="1"/>
              <a:t>als</a:t>
            </a:r>
            <a:r>
              <a:rPr lang="en-US" altLang="en-US" sz="1200" dirty="0"/>
              <a:t> </a:t>
            </a:r>
            <a:r>
              <a:rPr lang="en-US" altLang="en-US" sz="1200" dirty="0" err="1"/>
              <a:t>bei</a:t>
            </a:r>
            <a:r>
              <a:rPr lang="en-US" altLang="en-US" sz="1200" dirty="0"/>
              <a:t> </a:t>
            </a:r>
            <a:r>
              <a:rPr lang="en-US" altLang="en-US" sz="1200" dirty="0" err="1"/>
              <a:t>Männern</a:t>
            </a:r>
            <a:endParaRPr lang="en-US" altLang="en-US" sz="1200" dirty="0"/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/>
              <a:t>--„Hammered Silver“-</a:t>
            </a:r>
            <a:r>
              <a:rPr lang="en-US" altLang="en-US" sz="1200" dirty="0" err="1"/>
              <a:t>Erscheinungsbild</a:t>
            </a:r>
            <a:endParaRPr lang="en-US" altLang="en-US" sz="1200" dirty="0"/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/>
              <a:t>--</a:t>
            </a:r>
          </a:p>
        </p:txBody>
      </p:sp>
      <p:sp>
        <p:nvSpPr>
          <p:cNvPr id="13316" name="Text Box 4">
            <a:extLst>
              <a:ext uri="{FF2B5EF4-FFF2-40B4-BE49-F238E27FC236}">
                <a16:creationId xmlns:a16="http://schemas.microsoft.com/office/drawing/2014/main" id="{44ABE9D7-024C-4173-A5E5-57D0C56C83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4400" y="1497013"/>
            <a:ext cx="3673475" cy="764312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 b="1" dirty="0" err="1">
                <a:solidFill>
                  <a:srgbClr val="0000FF"/>
                </a:solidFill>
              </a:rPr>
              <a:t>Glaukomstatus</a:t>
            </a:r>
            <a:r>
              <a:rPr lang="en-US" altLang="en-US" sz="1200" dirty="0">
                <a:solidFill>
                  <a:srgbClr val="0000FF"/>
                </a:solidFill>
              </a:rPr>
              <a:t>: Welcher </a:t>
            </a:r>
            <a:r>
              <a:rPr lang="en-US" altLang="en-US" sz="1200" dirty="0" err="1">
                <a:solidFill>
                  <a:srgbClr val="0000FF"/>
                </a:solidFill>
              </a:rPr>
              <a:t>weist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eine</a:t>
            </a:r>
            <a:r>
              <a:rPr lang="en-US" altLang="en-US" sz="1200" dirty="0">
                <a:solidFill>
                  <a:srgbClr val="0000FF"/>
                </a:solidFill>
              </a:rPr>
              <a:t>…</a:t>
            </a:r>
          </a:p>
          <a:p>
            <a:pPr eaLnBrk="1" hangingPunct="1"/>
            <a:r>
              <a:rPr lang="en-US" altLang="en-US" sz="1200" i="1" dirty="0">
                <a:solidFill>
                  <a:srgbClr val="0000FF"/>
                </a:solidFill>
              </a:rPr>
              <a:t>--Starker Zusammenhang </a:t>
            </a:r>
            <a:r>
              <a:rPr lang="en-US" altLang="en-US" sz="1200" i="1" dirty="0" err="1">
                <a:solidFill>
                  <a:srgbClr val="0000FF"/>
                </a:solidFill>
              </a:rPr>
              <a:t>mit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Glaukom</a:t>
            </a:r>
            <a:endParaRPr lang="en-US" altLang="en-US" sz="1200" i="1" dirty="0">
              <a:solidFill>
                <a:srgbClr val="0000FF"/>
              </a:solidFill>
            </a:endParaRPr>
          </a:p>
          <a:p>
            <a:pPr eaLnBrk="1" hangingPunct="1"/>
            <a:r>
              <a:rPr lang="en-US" altLang="en-US" sz="1200" i="1" dirty="0">
                <a:solidFill>
                  <a:srgbClr val="0000FF"/>
                </a:solidFill>
              </a:rPr>
              <a:t>--?Kein Zusammenhang </a:t>
            </a:r>
            <a:r>
              <a:rPr lang="en-US" altLang="en-US" sz="1200" i="1" dirty="0" err="1">
                <a:solidFill>
                  <a:srgbClr val="0000FF"/>
                </a:solidFill>
              </a:rPr>
              <a:t>mit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Glaukom</a:t>
            </a:r>
            <a:r>
              <a:rPr lang="en-US" altLang="en-US" sz="1200" i="1" dirty="0">
                <a:solidFill>
                  <a:srgbClr val="0000FF"/>
                </a:solidFill>
              </a:rPr>
              <a:t>?</a:t>
            </a:r>
          </a:p>
          <a:p>
            <a:pPr eaLnBrk="1" hangingPunct="1"/>
            <a:r>
              <a:rPr lang="en-US" altLang="en-US" sz="1200" i="1" dirty="0">
                <a:solidFill>
                  <a:srgbClr val="0000FF"/>
                </a:solidFill>
              </a:rPr>
              <a:t>--Geringer Zusammenhang </a:t>
            </a:r>
            <a:r>
              <a:rPr lang="en-US" altLang="en-US" sz="1200" i="1" dirty="0" err="1">
                <a:solidFill>
                  <a:srgbClr val="0000FF"/>
                </a:solidFill>
              </a:rPr>
              <a:t>mit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Glaukom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  <p:sp>
        <p:nvSpPr>
          <p:cNvPr id="13317" name="Text Box 5">
            <a:extLst>
              <a:ext uri="{FF2B5EF4-FFF2-40B4-BE49-F238E27FC236}">
                <a16:creationId xmlns:a16="http://schemas.microsoft.com/office/drawing/2014/main" id="{EA68C683-0603-4A3C-9C16-06ECBF5AEF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2879725"/>
            <a:ext cx="5551488" cy="1416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/>
              <a:t>PPMD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/>
              <a:t>--Beidseitig, kann jedoch so asymmetrisch sein, dass es einseitig erscheint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/>
              <a:t>--Autosomal-dominant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/>
              <a:t>--Frauen = Männer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/>
              <a:t>--Bänder, Bläschen, variable Trübungen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/>
              <a:t>--</a:t>
            </a:r>
          </a:p>
        </p:txBody>
      </p:sp>
      <p:sp>
        <p:nvSpPr>
          <p:cNvPr id="13318" name="Text Box 6">
            <a:extLst>
              <a:ext uri="{FF2B5EF4-FFF2-40B4-BE49-F238E27FC236}">
                <a16:creationId xmlns:a16="http://schemas.microsoft.com/office/drawing/2014/main" id="{006971C5-4072-4105-A731-6E4832B575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860925"/>
            <a:ext cx="2732088" cy="10228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dirty="0"/>
              <a:t>Fuchs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/>
              <a:t>--</a:t>
            </a:r>
            <a:r>
              <a:rPr lang="en-US" altLang="en-US" sz="1200" dirty="0" err="1"/>
              <a:t>Praktisch</a:t>
            </a:r>
            <a:r>
              <a:rPr lang="en-US" altLang="en-US" sz="1200" dirty="0"/>
              <a:t> immer </a:t>
            </a:r>
            <a:r>
              <a:rPr lang="en-US" altLang="en-US" sz="1200" dirty="0" err="1"/>
              <a:t>beidseitig</a:t>
            </a:r>
            <a:endParaRPr lang="en-US" altLang="en-US" sz="1200" dirty="0"/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/>
              <a:t>--Autosomal-dominant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/>
              <a:t>--Frauen &gt; </a:t>
            </a:r>
            <a:r>
              <a:rPr lang="en-US" altLang="en-US" sz="1200" dirty="0" err="1"/>
              <a:t>Männer</a:t>
            </a:r>
            <a:endParaRPr lang="en-US" altLang="en-US" sz="1200" dirty="0"/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/>
              <a:t>--Guttae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/>
              <a:t>--</a:t>
            </a:r>
            <a:endParaRPr lang="en-US" altLang="en-US" sz="1600" dirty="0">
              <a:solidFill>
                <a:srgbClr val="0000FF"/>
              </a:solidFill>
            </a:endParaRPr>
          </a:p>
        </p:txBody>
      </p:sp>
      <p:sp>
        <p:nvSpPr>
          <p:cNvPr id="13319" name="Slide Number Placeholder 1">
            <a:extLst>
              <a:ext uri="{FF2B5EF4-FFF2-40B4-BE49-F238E27FC236}">
                <a16:creationId xmlns:a16="http://schemas.microsoft.com/office/drawing/2014/main" id="{C1153E2F-420C-48A4-819D-BA02917040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F89D2CEE-18F8-40DA-845C-840002607022}" type="slidenum">
              <a:rPr lang="en-US" altLang="en-US"/>
              <a:t>14</a:t>
            </a:fld>
            <a:endParaRPr lang="en-US" alt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>
            <a:extLst>
              <a:ext uri="{FF2B5EF4-FFF2-40B4-BE49-F238E27FC236}">
                <a16:creationId xmlns:a16="http://schemas.microsoft.com/office/drawing/2014/main" id="{DE30A0B1-325C-4D5C-BFAD-310E926D2C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4050" y="228600"/>
            <a:ext cx="5238750" cy="64135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 b="1">
                <a:solidFill>
                  <a:srgbClr val="9900FF"/>
                </a:solidFill>
              </a:rPr>
              <a:t>Ist es ICE, PPMD oder Fuchs?</a:t>
            </a:r>
          </a:p>
          <a:p>
            <a:pPr algn="ctr" eaLnBrk="1" hangingPunct="1"/>
            <a:r>
              <a:rPr lang="en-US" altLang="en-US" sz="1200" b="1">
                <a:solidFill>
                  <a:srgbClr val="9900FF"/>
                </a:solidFill>
              </a:rPr>
              <a:t>Ordnen Sie jede Aussage der richtigen Erkrankung zu</a:t>
            </a:r>
          </a:p>
        </p:txBody>
      </p:sp>
      <p:sp>
        <p:nvSpPr>
          <p:cNvPr id="14339" name="Text Box 3">
            <a:extLst>
              <a:ext uri="{FF2B5EF4-FFF2-40B4-BE49-F238E27FC236}">
                <a16:creationId xmlns:a16="http://schemas.microsoft.com/office/drawing/2014/main" id="{D27F4E28-8D69-4333-9F5C-C4B4ECFF53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009650"/>
            <a:ext cx="3619500" cy="10228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dirty="0"/>
              <a:t>ICE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/>
              <a:t>--</a:t>
            </a:r>
            <a:r>
              <a:rPr lang="en-US" altLang="en-US" sz="1200" dirty="0" err="1"/>
              <a:t>Im</a:t>
            </a:r>
            <a:r>
              <a:rPr lang="en-US" altLang="en-US" sz="1200" dirty="0"/>
              <a:t> </a:t>
            </a:r>
            <a:r>
              <a:rPr lang="en-US" altLang="en-US" sz="1200" dirty="0" err="1"/>
              <a:t>Wesentlichen</a:t>
            </a:r>
            <a:r>
              <a:rPr lang="en-US" altLang="en-US" sz="1200" dirty="0"/>
              <a:t> immer </a:t>
            </a:r>
            <a:r>
              <a:rPr lang="en-US" altLang="en-US" sz="1200" dirty="0" err="1"/>
              <a:t>einseitig</a:t>
            </a:r>
            <a:endParaRPr lang="en-US" altLang="en-US" sz="1200" dirty="0"/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/>
              <a:t>--Nicht </a:t>
            </a:r>
            <a:r>
              <a:rPr lang="en-US" altLang="en-US" sz="1200" dirty="0" err="1"/>
              <a:t>familiär</a:t>
            </a:r>
            <a:endParaRPr lang="en-US" altLang="en-US" sz="1200" dirty="0"/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/>
              <a:t>--</a:t>
            </a:r>
            <a:r>
              <a:rPr lang="en-US" altLang="en-US" sz="1200" dirty="0" err="1"/>
              <a:t>Häufiger</a:t>
            </a:r>
            <a:r>
              <a:rPr lang="en-US" altLang="en-US" sz="1200" dirty="0"/>
              <a:t> </a:t>
            </a:r>
            <a:r>
              <a:rPr lang="en-US" altLang="en-US" sz="1200" dirty="0" err="1"/>
              <a:t>bei</a:t>
            </a:r>
            <a:r>
              <a:rPr lang="en-US" altLang="en-US" sz="1200" dirty="0"/>
              <a:t> Frauen </a:t>
            </a:r>
            <a:r>
              <a:rPr lang="en-US" altLang="en-US" sz="1200" dirty="0" err="1"/>
              <a:t>als</a:t>
            </a:r>
            <a:r>
              <a:rPr lang="en-US" altLang="en-US" sz="1200" dirty="0"/>
              <a:t> </a:t>
            </a:r>
            <a:r>
              <a:rPr lang="en-US" altLang="en-US" sz="1200" dirty="0" err="1"/>
              <a:t>bei</a:t>
            </a:r>
            <a:r>
              <a:rPr lang="en-US" altLang="en-US" sz="1200" dirty="0"/>
              <a:t> </a:t>
            </a:r>
            <a:r>
              <a:rPr lang="en-US" altLang="en-US" sz="1200" dirty="0" err="1"/>
              <a:t>Männern</a:t>
            </a:r>
            <a:endParaRPr lang="en-US" altLang="en-US" sz="1200" dirty="0"/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/>
              <a:t>--„Hammered-Silver“-</a:t>
            </a:r>
            <a:r>
              <a:rPr lang="en-US" altLang="en-US" sz="1200" dirty="0" err="1"/>
              <a:t>Erscheinungsbild</a:t>
            </a:r>
            <a:endParaRPr lang="en-US" altLang="en-US" sz="1200" dirty="0"/>
          </a:p>
          <a:p>
            <a:pPr eaLnBrk="1" hangingPunct="1">
              <a:lnSpc>
                <a:spcPct val="90000"/>
              </a:lnSpc>
            </a:pPr>
            <a:r>
              <a:rPr lang="en-US" altLang="en-US" sz="1200" b="1" dirty="0">
                <a:solidFill>
                  <a:srgbClr val="0000FF"/>
                </a:solidFill>
              </a:rPr>
              <a:t>--Starker Zusammenhang </a:t>
            </a:r>
            <a:r>
              <a:rPr lang="en-US" altLang="en-US" sz="1200" b="1" dirty="0" err="1">
                <a:solidFill>
                  <a:srgbClr val="0000FF"/>
                </a:solidFill>
              </a:rPr>
              <a:t>mit</a:t>
            </a:r>
            <a:r>
              <a:rPr lang="en-US" altLang="en-US" sz="1200" b="1" dirty="0">
                <a:solidFill>
                  <a:srgbClr val="0000FF"/>
                </a:solidFill>
              </a:rPr>
              <a:t> </a:t>
            </a:r>
            <a:r>
              <a:rPr lang="en-US" altLang="en-US" sz="1200" b="1" dirty="0" err="1">
                <a:solidFill>
                  <a:srgbClr val="0000FF"/>
                </a:solidFill>
              </a:rPr>
              <a:t>Glaukom</a:t>
            </a:r>
            <a:endParaRPr lang="en-US" altLang="en-US" sz="1600" b="1" dirty="0"/>
          </a:p>
        </p:txBody>
      </p:sp>
      <p:sp>
        <p:nvSpPr>
          <p:cNvPr id="14340" name="Text Box 5">
            <a:extLst>
              <a:ext uri="{FF2B5EF4-FFF2-40B4-BE49-F238E27FC236}">
                <a16:creationId xmlns:a16="http://schemas.microsoft.com/office/drawing/2014/main" id="{DB5BE19A-62A5-4F87-A240-FDF674E8F7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2879725"/>
            <a:ext cx="5551488" cy="1416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/>
              <a:t>PPMD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/>
              <a:t>--Beidseitig, kann jedoch so asymmetrisch sein, dass es einseitig erscheint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/>
              <a:t>--Autosomal-dominant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/>
              <a:t>--Frauen = Männer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/>
              <a:t>--Bänder, Bläschen, variable Trübungen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b="1">
                <a:solidFill>
                  <a:srgbClr val="0000FF"/>
                </a:solidFill>
              </a:rPr>
              <a:t>--Geringer Zusammenhang mit Glaukom</a:t>
            </a:r>
            <a:endParaRPr lang="en-US" altLang="en-US" sz="1600" b="1"/>
          </a:p>
        </p:txBody>
      </p:sp>
      <p:sp>
        <p:nvSpPr>
          <p:cNvPr id="14341" name="Text Box 6">
            <a:extLst>
              <a:ext uri="{FF2B5EF4-FFF2-40B4-BE49-F238E27FC236}">
                <a16:creationId xmlns:a16="http://schemas.microsoft.com/office/drawing/2014/main" id="{FDDEBA7A-B25A-41C7-9ED1-72D1BA91CF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860925"/>
            <a:ext cx="3482975" cy="1416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/>
              <a:t>Fuchs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/>
              <a:t>--Praktisch immer beidseitig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/>
              <a:t>--Autosomal-dominant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/>
              <a:t>--Frauen &gt; Männer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/>
              <a:t>--Guttae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/>
              <a:t>--</a:t>
            </a:r>
            <a:r>
              <a:rPr lang="en-US" altLang="en-US" sz="1200" b="1">
                <a:solidFill>
                  <a:srgbClr val="0000FF"/>
                </a:solidFill>
              </a:rPr>
              <a:t>?Kein Zusammenhang mit Glaukom?</a:t>
            </a:r>
          </a:p>
        </p:txBody>
      </p:sp>
      <p:sp>
        <p:nvSpPr>
          <p:cNvPr id="14342" name="Slide Number Placeholder 1">
            <a:extLst>
              <a:ext uri="{FF2B5EF4-FFF2-40B4-BE49-F238E27FC236}">
                <a16:creationId xmlns:a16="http://schemas.microsoft.com/office/drawing/2014/main" id="{1D2B802F-AEC4-4D6E-A5DF-290FDDEE77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5F2EBE23-7BF6-4729-A73F-90A4C52305C0}" type="slidenum">
              <a:rPr lang="en-US" altLang="en-US"/>
              <a:t>15</a:t>
            </a:fld>
            <a:endParaRPr lang="en-US" altLang="en-US"/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85C63BA9-0E19-4E36-BCC5-0748CCF88D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4400" y="1497013"/>
            <a:ext cx="3673475" cy="1108075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 b="1" dirty="0" err="1">
                <a:solidFill>
                  <a:srgbClr val="0000FF"/>
                </a:solidFill>
              </a:rPr>
              <a:t>Glaukomstatus</a:t>
            </a:r>
            <a:r>
              <a:rPr lang="en-US" altLang="en-US" sz="1200" dirty="0">
                <a:solidFill>
                  <a:srgbClr val="0000FF"/>
                </a:solidFill>
              </a:rPr>
              <a:t>: Welcher </a:t>
            </a:r>
            <a:r>
              <a:rPr lang="en-US" altLang="en-US" sz="1200" dirty="0" err="1">
                <a:solidFill>
                  <a:srgbClr val="0000FF"/>
                </a:solidFill>
              </a:rPr>
              <a:t>weist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eine</a:t>
            </a:r>
            <a:r>
              <a:rPr lang="en-US" altLang="en-US" sz="1200" dirty="0">
                <a:solidFill>
                  <a:srgbClr val="0000FF"/>
                </a:solidFill>
              </a:rPr>
              <a:t>…</a:t>
            </a:r>
          </a:p>
          <a:p>
            <a:pPr eaLnBrk="1" hangingPunct="1"/>
            <a:r>
              <a:rPr lang="en-US" altLang="en-US" sz="1200" i="1" dirty="0">
                <a:solidFill>
                  <a:srgbClr val="0000FF"/>
                </a:solidFill>
              </a:rPr>
              <a:t>--Starker Zusammenhang </a:t>
            </a:r>
            <a:r>
              <a:rPr lang="en-US" altLang="en-US" sz="1200" i="1" dirty="0" err="1">
                <a:solidFill>
                  <a:srgbClr val="0000FF"/>
                </a:solidFill>
              </a:rPr>
              <a:t>mit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Glaukom</a:t>
            </a:r>
            <a:endParaRPr lang="en-US" altLang="en-US" sz="1200" i="1" dirty="0">
              <a:solidFill>
                <a:srgbClr val="0000FF"/>
              </a:solidFill>
            </a:endParaRPr>
          </a:p>
          <a:p>
            <a:pPr eaLnBrk="1" hangingPunct="1"/>
            <a:r>
              <a:rPr lang="en-US" altLang="en-US" sz="1200" i="1" dirty="0">
                <a:solidFill>
                  <a:srgbClr val="0000FF"/>
                </a:solidFill>
              </a:rPr>
              <a:t>--?Kein Zusammenhang </a:t>
            </a:r>
            <a:r>
              <a:rPr lang="en-US" altLang="en-US" sz="1200" i="1" dirty="0" err="1">
                <a:solidFill>
                  <a:srgbClr val="0000FF"/>
                </a:solidFill>
              </a:rPr>
              <a:t>mit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Glaukom</a:t>
            </a:r>
            <a:r>
              <a:rPr lang="en-US" altLang="en-US" sz="1200" i="1" dirty="0">
                <a:solidFill>
                  <a:srgbClr val="0000FF"/>
                </a:solidFill>
              </a:rPr>
              <a:t>?</a:t>
            </a:r>
          </a:p>
          <a:p>
            <a:pPr eaLnBrk="1" hangingPunct="1"/>
            <a:r>
              <a:rPr lang="en-US" altLang="en-US" sz="1200" i="1" dirty="0">
                <a:solidFill>
                  <a:srgbClr val="0000FF"/>
                </a:solidFill>
              </a:rPr>
              <a:t>--Geringer Zusammenhang </a:t>
            </a:r>
            <a:r>
              <a:rPr lang="en-US" altLang="en-US" sz="1200" i="1" dirty="0" err="1">
                <a:solidFill>
                  <a:srgbClr val="0000FF"/>
                </a:solidFill>
              </a:rPr>
              <a:t>mit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Glaukom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2">
            <a:extLst>
              <a:ext uri="{FF2B5EF4-FFF2-40B4-BE49-F238E27FC236}">
                <a16:creationId xmlns:a16="http://schemas.microsoft.com/office/drawing/2014/main" id="{B26B5AA4-5300-4405-AA1E-475183C05F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4050" y="228600"/>
            <a:ext cx="5238750" cy="64135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 b="1">
                <a:solidFill>
                  <a:srgbClr val="9900FF"/>
                </a:solidFill>
              </a:rPr>
              <a:t>Ist es ICE, PPMD oder Fuchs?</a:t>
            </a:r>
          </a:p>
          <a:p>
            <a:pPr algn="ctr" eaLnBrk="1" hangingPunct="1"/>
            <a:r>
              <a:rPr lang="en-US" altLang="en-US" sz="1200" b="1">
                <a:solidFill>
                  <a:srgbClr val="9900FF"/>
                </a:solidFill>
              </a:rPr>
              <a:t>Ordnen Sie jede Aussage der richtigen Erkrankung zu</a:t>
            </a:r>
          </a:p>
        </p:txBody>
      </p:sp>
      <p:sp>
        <p:nvSpPr>
          <p:cNvPr id="15363" name="Text Box 3">
            <a:extLst>
              <a:ext uri="{FF2B5EF4-FFF2-40B4-BE49-F238E27FC236}">
                <a16:creationId xmlns:a16="http://schemas.microsoft.com/office/drawing/2014/main" id="{16B8C571-6944-4FC2-8503-AFC94705E7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009650"/>
            <a:ext cx="3344863" cy="1189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dirty="0"/>
              <a:t>ICE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/>
              <a:t>--</a:t>
            </a:r>
            <a:r>
              <a:rPr lang="en-US" altLang="en-US" sz="1200" dirty="0" err="1"/>
              <a:t>Im</a:t>
            </a:r>
            <a:r>
              <a:rPr lang="en-US" altLang="en-US" sz="1200" dirty="0"/>
              <a:t> </a:t>
            </a:r>
            <a:r>
              <a:rPr lang="en-US" altLang="en-US" sz="1200" dirty="0" err="1"/>
              <a:t>Wesentlichen</a:t>
            </a:r>
            <a:r>
              <a:rPr lang="en-US" altLang="en-US" sz="1200" dirty="0"/>
              <a:t> immer </a:t>
            </a:r>
            <a:r>
              <a:rPr lang="en-US" altLang="en-US" sz="1200" dirty="0" err="1"/>
              <a:t>einseitig</a:t>
            </a:r>
            <a:endParaRPr lang="en-US" altLang="en-US" sz="1200" dirty="0"/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/>
              <a:t>--Nicht </a:t>
            </a:r>
            <a:r>
              <a:rPr lang="en-US" altLang="en-US" sz="1200" dirty="0" err="1"/>
              <a:t>familiär</a:t>
            </a:r>
            <a:endParaRPr lang="en-US" altLang="en-US" sz="1200" dirty="0"/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/>
              <a:t>--</a:t>
            </a:r>
            <a:r>
              <a:rPr lang="en-US" altLang="en-US" sz="1200" dirty="0" err="1"/>
              <a:t>Häufiger</a:t>
            </a:r>
            <a:r>
              <a:rPr lang="en-US" altLang="en-US" sz="1200" dirty="0"/>
              <a:t> </a:t>
            </a:r>
            <a:r>
              <a:rPr lang="en-US" altLang="en-US" sz="1200" dirty="0" err="1"/>
              <a:t>bei</a:t>
            </a:r>
            <a:r>
              <a:rPr lang="en-US" altLang="en-US" sz="1200" dirty="0"/>
              <a:t> Frauen </a:t>
            </a:r>
            <a:r>
              <a:rPr lang="en-US" altLang="en-US" sz="1200" dirty="0" err="1"/>
              <a:t>als</a:t>
            </a:r>
            <a:r>
              <a:rPr lang="en-US" altLang="en-US" sz="1200" dirty="0"/>
              <a:t> </a:t>
            </a:r>
            <a:r>
              <a:rPr lang="en-US" altLang="en-US" sz="1200" dirty="0" err="1"/>
              <a:t>bei</a:t>
            </a:r>
            <a:r>
              <a:rPr lang="en-US" altLang="en-US" sz="1200" dirty="0"/>
              <a:t> </a:t>
            </a:r>
            <a:r>
              <a:rPr lang="en-US" altLang="en-US" sz="1200" dirty="0" err="1"/>
              <a:t>Männern</a:t>
            </a:r>
            <a:endParaRPr lang="en-US" altLang="en-US" sz="1200" dirty="0"/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/>
              <a:t>--„Hammered-Silver“-</a:t>
            </a:r>
            <a:r>
              <a:rPr lang="en-US" altLang="en-US" sz="1200" dirty="0" err="1"/>
              <a:t>Erscheinungsbild</a:t>
            </a:r>
            <a:endParaRPr lang="en-US" altLang="en-US" sz="1200" dirty="0"/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/>
              <a:t>--Starker Zusammenhang </a:t>
            </a:r>
            <a:r>
              <a:rPr lang="en-US" altLang="en-US" sz="1200" dirty="0" err="1"/>
              <a:t>mit</a:t>
            </a:r>
            <a:r>
              <a:rPr lang="en-US" altLang="en-US" sz="1200" dirty="0"/>
              <a:t> </a:t>
            </a:r>
            <a:r>
              <a:rPr lang="en-US" altLang="en-US" sz="1200" dirty="0" err="1"/>
              <a:t>Glaukom</a:t>
            </a:r>
            <a:endParaRPr lang="en-US" altLang="en-US" sz="1200" dirty="0"/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/>
              <a:t>--</a:t>
            </a:r>
          </a:p>
        </p:txBody>
      </p:sp>
      <p:sp>
        <p:nvSpPr>
          <p:cNvPr id="15364" name="Text Box 4">
            <a:extLst>
              <a:ext uri="{FF2B5EF4-FFF2-40B4-BE49-F238E27FC236}">
                <a16:creationId xmlns:a16="http://schemas.microsoft.com/office/drawing/2014/main" id="{1C9D51E3-ACC8-432B-816C-8F7A197ED2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2879725"/>
            <a:ext cx="5551488" cy="163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/>
              <a:t>PPMD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/>
              <a:t>--Beidseitig, kann jedoch so asymmetrisch sein, dass es einseitig erscheint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/>
              <a:t>--Autosomal-dominant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/>
              <a:t>--Frauen = Männer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/>
              <a:t>--Bänder, Bläschen, unterschiedliche Trübungen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/>
              <a:t>--Geringer Zusammenhang mit Glaukom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/>
              <a:t>--</a:t>
            </a:r>
          </a:p>
        </p:txBody>
      </p:sp>
      <p:sp>
        <p:nvSpPr>
          <p:cNvPr id="15365" name="Text Box 5">
            <a:extLst>
              <a:ext uri="{FF2B5EF4-FFF2-40B4-BE49-F238E27FC236}">
                <a16:creationId xmlns:a16="http://schemas.microsoft.com/office/drawing/2014/main" id="{F03D8B58-A081-433C-A370-552107AF41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860925"/>
            <a:ext cx="3230563" cy="1189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dirty="0"/>
              <a:t>Fuchs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/>
              <a:t>--</a:t>
            </a:r>
            <a:r>
              <a:rPr lang="en-US" altLang="en-US" sz="1200" dirty="0" err="1"/>
              <a:t>Praktisch</a:t>
            </a:r>
            <a:r>
              <a:rPr lang="en-US" altLang="en-US" sz="1200" dirty="0"/>
              <a:t> immer </a:t>
            </a:r>
            <a:r>
              <a:rPr lang="en-US" altLang="en-US" sz="1200" dirty="0" err="1"/>
              <a:t>beidseitig</a:t>
            </a:r>
            <a:endParaRPr lang="en-US" altLang="en-US" sz="1200" dirty="0"/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/>
              <a:t>--Autosomal-dominant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/>
              <a:t>--Frauen &gt; </a:t>
            </a:r>
            <a:r>
              <a:rPr lang="en-US" altLang="en-US" sz="1200" dirty="0" err="1"/>
              <a:t>Männer</a:t>
            </a:r>
            <a:endParaRPr lang="en-US" altLang="en-US" sz="1200" dirty="0"/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/>
              <a:t>--Guttae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/>
              <a:t>--?Kein Zusammenhang </a:t>
            </a:r>
            <a:r>
              <a:rPr lang="en-US" altLang="en-US" sz="1200" dirty="0" err="1"/>
              <a:t>mit</a:t>
            </a:r>
            <a:r>
              <a:rPr lang="en-US" altLang="en-US" sz="1200" dirty="0"/>
              <a:t> </a:t>
            </a:r>
            <a:r>
              <a:rPr lang="en-US" altLang="en-US" sz="1200" dirty="0" err="1"/>
              <a:t>Glaukom</a:t>
            </a:r>
            <a:r>
              <a:rPr lang="en-US" altLang="en-US" sz="1200" dirty="0"/>
              <a:t>?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/>
              <a:t>--</a:t>
            </a:r>
          </a:p>
        </p:txBody>
      </p:sp>
      <p:sp>
        <p:nvSpPr>
          <p:cNvPr id="15367" name="Slide Number Placeholder 1">
            <a:extLst>
              <a:ext uri="{FF2B5EF4-FFF2-40B4-BE49-F238E27FC236}">
                <a16:creationId xmlns:a16="http://schemas.microsoft.com/office/drawing/2014/main" id="{C3993AA2-A50D-4581-8271-D6C038C23C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0B2AA466-97E7-47D1-85D0-677169533703}" type="slidenum">
              <a:rPr lang="en-US" altLang="en-US"/>
              <a:t>16</a:t>
            </a:fld>
            <a:endParaRPr lang="en-US" altLang="en-US"/>
          </a:p>
        </p:txBody>
      </p:sp>
      <p:sp>
        <p:nvSpPr>
          <p:cNvPr id="8" name="Text Box 6">
            <a:extLst>
              <a:ext uri="{FF2B5EF4-FFF2-40B4-BE49-F238E27FC236}">
                <a16:creationId xmlns:a16="http://schemas.microsoft.com/office/drawing/2014/main" id="{636F5949-6AA3-4672-BD9C-C75B3249D8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1045335"/>
            <a:ext cx="4840288" cy="1108075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 b="1">
                <a:solidFill>
                  <a:srgbClr val="0000FF"/>
                </a:solidFill>
              </a:rPr>
              <a:t>Zustand der Hornhaut</a:t>
            </a:r>
            <a:r>
              <a:rPr lang="en-US" altLang="en-US" sz="1200">
                <a:solidFill>
                  <a:srgbClr val="0000FF"/>
                </a:solidFill>
              </a:rPr>
              <a:t>: Für welche der folgenden Aussagen trifft zu…</a:t>
            </a:r>
          </a:p>
          <a:p>
            <a:pPr eaLnBrk="1" hangingPunct="1"/>
            <a:r>
              <a:rPr lang="en-US" altLang="en-US" sz="1200" i="1">
                <a:solidFill>
                  <a:srgbClr val="0000FF"/>
                </a:solidFill>
              </a:rPr>
              <a:t>--Hornhautödem häufig</a:t>
            </a:r>
          </a:p>
          <a:p>
            <a:pPr eaLnBrk="1" hangingPunct="1"/>
            <a:r>
              <a:rPr lang="en-US" altLang="en-US" sz="1200" i="1">
                <a:solidFill>
                  <a:srgbClr val="0000FF"/>
                </a:solidFill>
              </a:rPr>
              <a:t>--Ein Hornhautödem kann auftreten, ist jedoch kein charakteristisches Merkmal</a:t>
            </a:r>
          </a:p>
          <a:p>
            <a:pPr eaLnBrk="1" hangingPunct="1"/>
            <a:r>
              <a:rPr lang="en-US" altLang="en-US" sz="1200" i="1">
                <a:solidFill>
                  <a:srgbClr val="0000FF"/>
                </a:solidFill>
              </a:rPr>
              <a:t>--Hornhautödem ist ein charakteristisches Merkmal einiger Formen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>
            <a:extLst>
              <a:ext uri="{FF2B5EF4-FFF2-40B4-BE49-F238E27FC236}">
                <a16:creationId xmlns:a16="http://schemas.microsoft.com/office/drawing/2014/main" id="{4FF7D4FA-2859-42A2-9A4A-670B084F8B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4050" y="228600"/>
            <a:ext cx="5238750" cy="64135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 b="1">
                <a:solidFill>
                  <a:srgbClr val="9900FF"/>
                </a:solidFill>
              </a:rPr>
              <a:t>Ist es ICE, PPMD oder Fuchs?</a:t>
            </a:r>
          </a:p>
          <a:p>
            <a:pPr algn="ctr" eaLnBrk="1" hangingPunct="1"/>
            <a:r>
              <a:rPr lang="en-US" altLang="en-US" sz="1200" b="1">
                <a:solidFill>
                  <a:srgbClr val="9900FF"/>
                </a:solidFill>
              </a:rPr>
              <a:t>Ordnen Sie jede Aussage der richtigen Erkrankung zu</a:t>
            </a:r>
          </a:p>
        </p:txBody>
      </p:sp>
      <p:sp>
        <p:nvSpPr>
          <p:cNvPr id="16387" name="Text Box 3">
            <a:extLst>
              <a:ext uri="{FF2B5EF4-FFF2-40B4-BE49-F238E27FC236}">
                <a16:creationId xmlns:a16="http://schemas.microsoft.com/office/drawing/2014/main" id="{0DAE98EC-984E-4A3D-A0B2-378988D831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009650"/>
            <a:ext cx="4987925" cy="1189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dirty="0"/>
              <a:t>ICE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/>
              <a:t>--</a:t>
            </a:r>
            <a:r>
              <a:rPr lang="en-US" altLang="en-US" sz="1200" dirty="0" err="1"/>
              <a:t>Im</a:t>
            </a:r>
            <a:r>
              <a:rPr lang="en-US" altLang="en-US" sz="1200" dirty="0"/>
              <a:t> </a:t>
            </a:r>
            <a:r>
              <a:rPr lang="en-US" altLang="en-US" sz="1200" dirty="0" err="1"/>
              <a:t>Wesentlichen</a:t>
            </a:r>
            <a:r>
              <a:rPr lang="en-US" altLang="en-US" sz="1200" dirty="0"/>
              <a:t> immer </a:t>
            </a:r>
            <a:r>
              <a:rPr lang="en-US" altLang="en-US" sz="1200" dirty="0" err="1"/>
              <a:t>einseitig</a:t>
            </a:r>
            <a:endParaRPr lang="en-US" altLang="en-US" sz="1200" dirty="0"/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/>
              <a:t>--Nicht </a:t>
            </a:r>
            <a:r>
              <a:rPr lang="en-US" altLang="en-US" sz="1200" dirty="0" err="1"/>
              <a:t>familiär</a:t>
            </a:r>
            <a:endParaRPr lang="en-US" altLang="en-US" sz="1200" dirty="0"/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/>
              <a:t>--</a:t>
            </a:r>
            <a:r>
              <a:rPr lang="en-US" altLang="en-US" sz="1200" dirty="0" err="1"/>
              <a:t>Häufiger</a:t>
            </a:r>
            <a:r>
              <a:rPr lang="en-US" altLang="en-US" sz="1200" dirty="0"/>
              <a:t> </a:t>
            </a:r>
            <a:r>
              <a:rPr lang="en-US" altLang="en-US" sz="1200" dirty="0" err="1"/>
              <a:t>bei</a:t>
            </a:r>
            <a:r>
              <a:rPr lang="en-US" altLang="en-US" sz="1200" dirty="0"/>
              <a:t> Frauen </a:t>
            </a:r>
            <a:r>
              <a:rPr lang="en-US" altLang="en-US" sz="1200" dirty="0" err="1"/>
              <a:t>als</a:t>
            </a:r>
            <a:r>
              <a:rPr lang="en-US" altLang="en-US" sz="1200" dirty="0"/>
              <a:t> </a:t>
            </a:r>
            <a:r>
              <a:rPr lang="en-US" altLang="en-US" sz="1200" dirty="0" err="1"/>
              <a:t>bei</a:t>
            </a:r>
            <a:r>
              <a:rPr lang="en-US" altLang="en-US" sz="1200" dirty="0"/>
              <a:t> </a:t>
            </a:r>
            <a:r>
              <a:rPr lang="en-US" altLang="en-US" sz="1200" dirty="0" err="1"/>
              <a:t>Männern</a:t>
            </a:r>
            <a:endParaRPr lang="en-US" altLang="en-US" sz="1200" dirty="0"/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/>
              <a:t>--„Hammered-Silver“-</a:t>
            </a:r>
            <a:r>
              <a:rPr lang="en-US" altLang="en-US" sz="1200" dirty="0" err="1"/>
              <a:t>Erscheinungsbild</a:t>
            </a:r>
            <a:endParaRPr lang="en-US" altLang="en-US" sz="1200" dirty="0"/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/>
              <a:t>--Starker Zusammenhang </a:t>
            </a:r>
            <a:r>
              <a:rPr lang="en-US" altLang="en-US" sz="1200" dirty="0" err="1"/>
              <a:t>mit</a:t>
            </a:r>
            <a:r>
              <a:rPr lang="en-US" altLang="en-US" sz="1200" dirty="0"/>
              <a:t> </a:t>
            </a:r>
            <a:r>
              <a:rPr lang="en-US" altLang="en-US" sz="1200" dirty="0" err="1"/>
              <a:t>Glaukom</a:t>
            </a:r>
            <a:endParaRPr lang="en-US" altLang="en-US" sz="1200" dirty="0"/>
          </a:p>
          <a:p>
            <a:pPr eaLnBrk="1" hangingPunct="1">
              <a:lnSpc>
                <a:spcPct val="90000"/>
              </a:lnSpc>
            </a:pPr>
            <a:r>
              <a:rPr lang="en-US" altLang="en-US" sz="1200" b="1" dirty="0">
                <a:solidFill>
                  <a:srgbClr val="0000FF"/>
                </a:solidFill>
              </a:rPr>
              <a:t>--</a:t>
            </a:r>
            <a:r>
              <a:rPr lang="en-US" altLang="en-US" sz="1200" b="1" dirty="0" err="1">
                <a:solidFill>
                  <a:srgbClr val="0000FF"/>
                </a:solidFill>
              </a:rPr>
              <a:t>Hornhautödem</a:t>
            </a:r>
            <a:r>
              <a:rPr lang="en-US" altLang="en-US" sz="1200" b="1" dirty="0">
                <a:solidFill>
                  <a:srgbClr val="0000FF"/>
                </a:solidFill>
              </a:rPr>
              <a:t> </a:t>
            </a:r>
            <a:r>
              <a:rPr lang="en-US" altLang="en-US" sz="1200" b="1" dirty="0" err="1">
                <a:solidFill>
                  <a:srgbClr val="0000FF"/>
                </a:solidFill>
              </a:rPr>
              <a:t>als</a:t>
            </a:r>
            <a:r>
              <a:rPr lang="en-US" altLang="en-US" sz="1200" b="1" dirty="0">
                <a:solidFill>
                  <a:srgbClr val="0000FF"/>
                </a:solidFill>
              </a:rPr>
              <a:t> </a:t>
            </a:r>
            <a:r>
              <a:rPr lang="en-US" altLang="en-US" sz="1200" b="1" dirty="0" err="1">
                <a:solidFill>
                  <a:srgbClr val="0000FF"/>
                </a:solidFill>
              </a:rPr>
              <a:t>charakteristisches</a:t>
            </a:r>
            <a:r>
              <a:rPr lang="en-US" altLang="en-US" sz="1200" b="1" dirty="0">
                <a:solidFill>
                  <a:srgbClr val="0000FF"/>
                </a:solidFill>
              </a:rPr>
              <a:t> </a:t>
            </a:r>
            <a:r>
              <a:rPr lang="en-US" altLang="en-US" sz="1200" b="1" dirty="0" err="1">
                <a:solidFill>
                  <a:srgbClr val="0000FF"/>
                </a:solidFill>
              </a:rPr>
              <a:t>Merkmal</a:t>
            </a:r>
            <a:r>
              <a:rPr lang="en-US" altLang="en-US" sz="1200" b="1" dirty="0">
                <a:solidFill>
                  <a:srgbClr val="0000FF"/>
                </a:solidFill>
              </a:rPr>
              <a:t> </a:t>
            </a:r>
            <a:r>
              <a:rPr lang="en-US" altLang="en-US" sz="1200" b="1" dirty="0" err="1">
                <a:solidFill>
                  <a:srgbClr val="0000FF"/>
                </a:solidFill>
              </a:rPr>
              <a:t>einiger</a:t>
            </a:r>
            <a:r>
              <a:rPr lang="en-US" altLang="en-US" sz="1200" b="1" dirty="0">
                <a:solidFill>
                  <a:srgbClr val="0000FF"/>
                </a:solidFill>
              </a:rPr>
              <a:t> Formen</a:t>
            </a:r>
            <a:endParaRPr lang="en-US" altLang="en-US" sz="1600" b="1" dirty="0"/>
          </a:p>
        </p:txBody>
      </p:sp>
      <p:sp>
        <p:nvSpPr>
          <p:cNvPr id="16388" name="Text Box 5">
            <a:extLst>
              <a:ext uri="{FF2B5EF4-FFF2-40B4-BE49-F238E27FC236}">
                <a16:creationId xmlns:a16="http://schemas.microsoft.com/office/drawing/2014/main" id="{F3D602DE-F4BF-4E44-90C3-C7A4602184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2879725"/>
            <a:ext cx="5551488" cy="163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/>
              <a:t>PPMD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/>
              <a:t>--Beidseitig, kann jedoch so asymmetrisch sein, dass es einseitig erscheint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/>
              <a:t>--Autosomal-dominant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/>
              <a:t>--Frauen = Männer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/>
              <a:t>--Bänder, Bläschen, unterschiedliche Trübungen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/>
              <a:t>--Leichter Zusammenhang mit Glaukom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b="1">
                <a:solidFill>
                  <a:srgbClr val="0000FF"/>
                </a:solidFill>
              </a:rPr>
              <a:t>--Ein Hornhautödem kann auftreten, ist jedoch kein charakteristisches Merkmal</a:t>
            </a:r>
            <a:endParaRPr lang="en-US" altLang="en-US" sz="1600" b="1"/>
          </a:p>
        </p:txBody>
      </p:sp>
      <p:sp>
        <p:nvSpPr>
          <p:cNvPr id="16389" name="Text Box 6">
            <a:extLst>
              <a:ext uri="{FF2B5EF4-FFF2-40B4-BE49-F238E27FC236}">
                <a16:creationId xmlns:a16="http://schemas.microsoft.com/office/drawing/2014/main" id="{DBC413F8-AA53-42BF-AE47-1AA2C3E066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860925"/>
            <a:ext cx="3230563" cy="163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/>
              <a:t>Fuchs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/>
              <a:t>--Praktisch immer beidseitig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/>
              <a:t>--Autosomal-dominant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/>
              <a:t>--Frauen &gt; Männer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/>
              <a:t>--Guttae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/>
              <a:t>--?Kein Zusammenhang mit Glaukom?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b="1">
                <a:solidFill>
                  <a:srgbClr val="0000FF"/>
                </a:solidFill>
              </a:rPr>
              <a:t>--Hornhautödem häufig</a:t>
            </a:r>
            <a:endParaRPr lang="en-US" altLang="en-US" sz="1600" b="1"/>
          </a:p>
        </p:txBody>
      </p:sp>
      <p:sp>
        <p:nvSpPr>
          <p:cNvPr id="16390" name="Slide Number Placeholder 1">
            <a:extLst>
              <a:ext uri="{FF2B5EF4-FFF2-40B4-BE49-F238E27FC236}">
                <a16:creationId xmlns:a16="http://schemas.microsoft.com/office/drawing/2014/main" id="{E892656D-B567-4057-9FE0-CBD9606964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C70CB10-6A7E-4DCE-AC18-F236D6CE7A32}" type="slidenum">
              <a:rPr lang="en-US" altLang="en-US"/>
              <a:t>17</a:t>
            </a:fld>
            <a:endParaRPr lang="en-US" altLang="en-US"/>
          </a:p>
        </p:txBody>
      </p:sp>
      <p:sp>
        <p:nvSpPr>
          <p:cNvPr id="7" name="Text Box 6">
            <a:extLst>
              <a:ext uri="{FF2B5EF4-FFF2-40B4-BE49-F238E27FC236}">
                <a16:creationId xmlns:a16="http://schemas.microsoft.com/office/drawing/2014/main" id="{43135B0B-F71F-4E50-AA55-760CCBAAF0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1045335"/>
            <a:ext cx="4840288" cy="1108075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 b="1">
                <a:solidFill>
                  <a:srgbClr val="0000FF"/>
                </a:solidFill>
              </a:rPr>
              <a:t>Hornhautstatus</a:t>
            </a:r>
            <a:r>
              <a:rPr lang="en-US" altLang="en-US" sz="1200">
                <a:solidFill>
                  <a:srgbClr val="0000FF"/>
                </a:solidFill>
              </a:rPr>
              <a:t>: Für welchen Fall trifft Folgendes zu…</a:t>
            </a:r>
          </a:p>
          <a:p>
            <a:pPr eaLnBrk="1" hangingPunct="1"/>
            <a:r>
              <a:rPr lang="en-US" altLang="en-US" sz="1200" i="1">
                <a:solidFill>
                  <a:srgbClr val="0000FF"/>
                </a:solidFill>
              </a:rPr>
              <a:t>--Hornhautödem häufig</a:t>
            </a:r>
          </a:p>
          <a:p>
            <a:pPr eaLnBrk="1" hangingPunct="1"/>
            <a:r>
              <a:rPr lang="en-US" altLang="en-US" sz="1200" i="1">
                <a:solidFill>
                  <a:srgbClr val="0000FF"/>
                </a:solidFill>
              </a:rPr>
              <a:t>--Ein Hornhautödem kann auftreten, ist jedoch kein charakteristisches Merkmal</a:t>
            </a:r>
          </a:p>
          <a:p>
            <a:pPr eaLnBrk="1" hangingPunct="1"/>
            <a:r>
              <a:rPr lang="en-US" altLang="en-US" sz="1200" i="1">
                <a:solidFill>
                  <a:srgbClr val="0000FF"/>
                </a:solidFill>
              </a:rPr>
              <a:t>--Hornhautödem ist ein charakteristisches Merkmal einiger Formen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>
            <a:extLst>
              <a:ext uri="{FF2B5EF4-FFF2-40B4-BE49-F238E27FC236}">
                <a16:creationId xmlns:a16="http://schemas.microsoft.com/office/drawing/2014/main" id="{4FF7D4FA-2859-42A2-9A4A-670B084F8B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4050" y="228600"/>
            <a:ext cx="5238750" cy="64135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 b="1">
                <a:solidFill>
                  <a:srgbClr val="9900FF"/>
                </a:solidFill>
              </a:rPr>
              <a:t>Ist es ICE, PPMD oder Fuchs?</a:t>
            </a:r>
          </a:p>
          <a:p>
            <a:pPr algn="ctr" eaLnBrk="1" hangingPunct="1"/>
            <a:r>
              <a:rPr lang="en-US" altLang="en-US" sz="1200" b="1">
                <a:solidFill>
                  <a:srgbClr val="9900FF"/>
                </a:solidFill>
              </a:rPr>
              <a:t>Ordnen Sie jede Aussage der richtigen Erkrankung zu</a:t>
            </a:r>
          </a:p>
        </p:txBody>
      </p:sp>
      <p:sp>
        <p:nvSpPr>
          <p:cNvPr id="16387" name="Text Box 3">
            <a:extLst>
              <a:ext uri="{FF2B5EF4-FFF2-40B4-BE49-F238E27FC236}">
                <a16:creationId xmlns:a16="http://schemas.microsoft.com/office/drawing/2014/main" id="{0DAE98EC-984E-4A3D-A0B2-378988D831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009650"/>
            <a:ext cx="4727576" cy="1189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dirty="0"/>
              <a:t>ICE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/>
              <a:t>--Im Wesentlichen immer einseitig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/>
              <a:t>--Nicht familiär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/>
              <a:t>--Häufiger bei Frauen als bei Männern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/>
              <a:t>--„Hammered-Silver“-</a:t>
            </a:r>
            <a:r>
              <a:rPr lang="en-US" altLang="en-US" sz="1200" dirty="0" err="1"/>
              <a:t>Erscheinungsbild</a:t>
            </a:r>
            <a:endParaRPr lang="en-US" altLang="en-US" sz="1200" dirty="0"/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/>
              <a:t>--Starker Zusammenhang mit Glaukom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/>
              <a:t>--Hornhautödem als charakteristisches Merkmal einiger Formen</a:t>
            </a:r>
          </a:p>
        </p:txBody>
      </p:sp>
      <p:sp>
        <p:nvSpPr>
          <p:cNvPr id="16388" name="Text Box 5">
            <a:extLst>
              <a:ext uri="{FF2B5EF4-FFF2-40B4-BE49-F238E27FC236}">
                <a16:creationId xmlns:a16="http://schemas.microsoft.com/office/drawing/2014/main" id="{F3D602DE-F4BF-4E44-90C3-C7A4602184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2879725"/>
            <a:ext cx="5551488" cy="163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dirty="0"/>
              <a:t>PPMD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/>
              <a:t>--Beidseitig, kann jedoch so asymmetrisch sein, dass es einseitig erscheint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/>
              <a:t>--Autosomal-dominant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/>
              <a:t>--Frauen = Männer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/>
              <a:t>--Bänder, Bläschen, unterschiedliche Trübungen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/>
              <a:t>--Leichter Zusammenhang mit Glaukom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/>
              <a:t>--Ein Hornhautödem kann auftreten, ist jedoch kein charakteristisches Merkmal</a:t>
            </a:r>
          </a:p>
        </p:txBody>
      </p:sp>
      <p:sp>
        <p:nvSpPr>
          <p:cNvPr id="16389" name="Text Box 6">
            <a:extLst>
              <a:ext uri="{FF2B5EF4-FFF2-40B4-BE49-F238E27FC236}">
                <a16:creationId xmlns:a16="http://schemas.microsoft.com/office/drawing/2014/main" id="{DBC413F8-AA53-42BF-AE47-1AA2C3E066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860925"/>
            <a:ext cx="3340979" cy="16435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dirty="0"/>
              <a:t>Fuchs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/>
              <a:t>--Praktisch immer beidseitig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/>
              <a:t>--Autosomal-dominant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/>
              <a:t>--Frauen &gt; Männer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/>
              <a:t>--Guttae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/>
              <a:t>--?Kein Zusammenhang mit Glaukom?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/>
              <a:t>--Hornhautödem häufig</a:t>
            </a:r>
          </a:p>
        </p:txBody>
      </p:sp>
      <p:sp>
        <p:nvSpPr>
          <p:cNvPr id="16390" name="Slide Number Placeholder 1">
            <a:extLst>
              <a:ext uri="{FF2B5EF4-FFF2-40B4-BE49-F238E27FC236}">
                <a16:creationId xmlns:a16="http://schemas.microsoft.com/office/drawing/2014/main" id="{E892656D-B567-4057-9FE0-CBD9606964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C70CB10-6A7E-4DCE-AC18-F236D6CE7A32}" type="slidenum">
              <a:rPr lang="en-US" altLang="en-US"/>
              <a:t>18</a:t>
            </a:fld>
            <a:endParaRPr lang="en-US" alt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890E487-DD1F-4B6A-B634-67F750F71F5A}"/>
              </a:ext>
            </a:extLst>
          </p:cNvPr>
          <p:cNvSpPr txBox="1"/>
          <p:nvPr/>
        </p:nvSpPr>
        <p:spPr>
          <a:xfrm>
            <a:off x="2467899" y="6475511"/>
            <a:ext cx="4208203" cy="276999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i="1" dirty="0">
                <a:solidFill>
                  <a:srgbClr val="0000FF"/>
                </a:solidFill>
              </a:rPr>
              <a:t>(Zusammenfassungs-/Übersichtsfolie – keine Fragen, bitte fahren Sie fort, wenn Sie bereit sind)</a:t>
            </a:r>
          </a:p>
        </p:txBody>
      </p:sp>
    </p:spTree>
    <p:extLst>
      <p:ext uri="{BB962C8B-B14F-4D97-AF65-F5344CB8AC3E}">
        <p14:creationId xmlns:p14="http://schemas.microsoft.com/office/powerpoint/2010/main" val="21231309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">
            <a:extLst>
              <a:ext uri="{FF2B5EF4-FFF2-40B4-BE49-F238E27FC236}">
                <a16:creationId xmlns:a16="http://schemas.microsoft.com/office/drawing/2014/main" id="{14DFAAC1-0561-4B25-A9F0-3ABDB8DEA4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4050" y="228600"/>
            <a:ext cx="5238750" cy="64135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 b="1">
                <a:solidFill>
                  <a:srgbClr val="9900FF"/>
                </a:solidFill>
              </a:rPr>
              <a:t>Ist es ICE, PPMD oder Fuchs?</a:t>
            </a:r>
          </a:p>
          <a:p>
            <a:pPr algn="ctr" eaLnBrk="1" hangingPunct="1"/>
            <a:r>
              <a:rPr lang="en-US" altLang="en-US" sz="1200" b="1">
                <a:solidFill>
                  <a:srgbClr val="9900FF"/>
                </a:solidFill>
              </a:rPr>
              <a:t>Ordnen Sie jede Aussage der richtigen Erkrankung zu</a:t>
            </a:r>
          </a:p>
        </p:txBody>
      </p:sp>
      <p:sp>
        <p:nvSpPr>
          <p:cNvPr id="17411" name="Text Box 3">
            <a:extLst>
              <a:ext uri="{FF2B5EF4-FFF2-40B4-BE49-F238E27FC236}">
                <a16:creationId xmlns:a16="http://schemas.microsoft.com/office/drawing/2014/main" id="{515DA786-BC48-47F3-AA8A-DEBE50B447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009650"/>
            <a:ext cx="4683125" cy="1189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dirty="0">
                <a:solidFill>
                  <a:srgbClr val="0000FF"/>
                </a:solidFill>
              </a:rPr>
              <a:t>ICE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/>
              <a:t>--</a:t>
            </a:r>
            <a:r>
              <a:rPr lang="en-US" altLang="en-US" sz="1200" dirty="0" err="1"/>
              <a:t>Im</a:t>
            </a:r>
            <a:r>
              <a:rPr lang="en-US" altLang="en-US" sz="1200" dirty="0"/>
              <a:t> </a:t>
            </a:r>
            <a:r>
              <a:rPr lang="en-US" altLang="en-US" sz="1200" dirty="0" err="1"/>
              <a:t>Wesentlichen</a:t>
            </a:r>
            <a:r>
              <a:rPr lang="en-US" altLang="en-US" sz="1200" dirty="0"/>
              <a:t> immer </a:t>
            </a:r>
            <a:r>
              <a:rPr lang="en-US" altLang="en-US" sz="1200" dirty="0" err="1"/>
              <a:t>einseitig</a:t>
            </a:r>
            <a:endParaRPr lang="en-US" altLang="en-US" sz="1200" dirty="0"/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/>
              <a:t>--Nicht </a:t>
            </a:r>
            <a:r>
              <a:rPr lang="en-US" altLang="en-US" sz="1200" dirty="0" err="1"/>
              <a:t>familiär</a:t>
            </a:r>
            <a:endParaRPr lang="en-US" altLang="en-US" sz="1200" dirty="0"/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/>
              <a:t>--</a:t>
            </a:r>
            <a:r>
              <a:rPr lang="en-US" altLang="en-US" sz="1200" dirty="0" err="1"/>
              <a:t>Häufiger</a:t>
            </a:r>
            <a:r>
              <a:rPr lang="en-US" altLang="en-US" sz="1200" dirty="0"/>
              <a:t> </a:t>
            </a:r>
            <a:r>
              <a:rPr lang="en-US" altLang="en-US" sz="1200" dirty="0" err="1"/>
              <a:t>bei</a:t>
            </a:r>
            <a:r>
              <a:rPr lang="en-US" altLang="en-US" sz="1200" dirty="0"/>
              <a:t> Frauen </a:t>
            </a:r>
            <a:r>
              <a:rPr lang="en-US" altLang="en-US" sz="1200" dirty="0" err="1"/>
              <a:t>als</a:t>
            </a:r>
            <a:r>
              <a:rPr lang="en-US" altLang="en-US" sz="1200" dirty="0"/>
              <a:t> </a:t>
            </a:r>
            <a:r>
              <a:rPr lang="en-US" altLang="en-US" sz="1200" dirty="0" err="1"/>
              <a:t>bei</a:t>
            </a:r>
            <a:r>
              <a:rPr lang="en-US" altLang="en-US" sz="1200" dirty="0"/>
              <a:t> </a:t>
            </a:r>
            <a:r>
              <a:rPr lang="en-US" altLang="en-US" sz="1200" dirty="0" err="1"/>
              <a:t>Männern</a:t>
            </a:r>
            <a:endParaRPr lang="en-US" altLang="en-US" sz="1200" dirty="0"/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/>
              <a:t>--„Hammered-Silver“-</a:t>
            </a:r>
            <a:r>
              <a:rPr lang="en-US" altLang="en-US" sz="1200" dirty="0" err="1"/>
              <a:t>Erscheinungsbild</a:t>
            </a:r>
            <a:endParaRPr lang="en-US" altLang="en-US" sz="1200" dirty="0"/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/>
              <a:t>--Starker Zusammenhang </a:t>
            </a:r>
            <a:r>
              <a:rPr lang="en-US" altLang="en-US" sz="1200" dirty="0" err="1"/>
              <a:t>mit</a:t>
            </a:r>
            <a:r>
              <a:rPr lang="en-US" altLang="en-US" sz="1200" dirty="0"/>
              <a:t> </a:t>
            </a:r>
            <a:r>
              <a:rPr lang="en-US" altLang="en-US" sz="1200" dirty="0" err="1"/>
              <a:t>Glaukom</a:t>
            </a:r>
            <a:endParaRPr lang="en-US" altLang="en-US" sz="1200" dirty="0"/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/>
              <a:t>--</a:t>
            </a:r>
            <a:r>
              <a:rPr lang="en-US" altLang="en-US" sz="1200" dirty="0" err="1"/>
              <a:t>Hornhautödem</a:t>
            </a:r>
            <a:r>
              <a:rPr lang="en-US" altLang="en-US" sz="1200" dirty="0"/>
              <a:t> </a:t>
            </a:r>
            <a:r>
              <a:rPr lang="en-US" altLang="en-US" sz="1200" dirty="0" err="1"/>
              <a:t>als</a:t>
            </a:r>
            <a:r>
              <a:rPr lang="en-US" altLang="en-US" sz="1200" dirty="0"/>
              <a:t> </a:t>
            </a:r>
            <a:r>
              <a:rPr lang="en-US" altLang="en-US" sz="1200" dirty="0" err="1"/>
              <a:t>charakteristisches</a:t>
            </a:r>
            <a:r>
              <a:rPr lang="en-US" altLang="en-US" sz="1200" dirty="0"/>
              <a:t> </a:t>
            </a:r>
            <a:r>
              <a:rPr lang="en-US" altLang="en-US" sz="1200" dirty="0" err="1"/>
              <a:t>Merkmal</a:t>
            </a:r>
            <a:r>
              <a:rPr lang="en-US" altLang="en-US" sz="1200" dirty="0"/>
              <a:t> </a:t>
            </a:r>
            <a:r>
              <a:rPr lang="en-US" altLang="en-US" sz="1200" dirty="0" err="1"/>
              <a:t>einiger</a:t>
            </a:r>
            <a:r>
              <a:rPr lang="en-US" altLang="en-US" sz="1200" dirty="0"/>
              <a:t> Formen</a:t>
            </a:r>
          </a:p>
        </p:txBody>
      </p:sp>
      <p:sp>
        <p:nvSpPr>
          <p:cNvPr id="17412" name="Text Box 4">
            <a:extLst>
              <a:ext uri="{FF2B5EF4-FFF2-40B4-BE49-F238E27FC236}">
                <a16:creationId xmlns:a16="http://schemas.microsoft.com/office/drawing/2014/main" id="{D48BEA9A-F766-4335-9BFC-D68779CB11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2879725"/>
            <a:ext cx="5551488" cy="163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PPMD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--Beidseitig, kann jedoch so asymmetrisch sein, dass es einseitig erscheint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--Autosomal-dominant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--Frauen = Männer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--Bänder, Bläschen, unterschiedliche Trübungen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--Leichter Zusammenhang mit Glaukom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--Ein Hornhautödem kann auftreten, ist jedoch kein charakteristisches Merkmal</a:t>
            </a:r>
          </a:p>
        </p:txBody>
      </p:sp>
      <p:sp>
        <p:nvSpPr>
          <p:cNvPr id="17413" name="Text Box 5">
            <a:extLst>
              <a:ext uri="{FF2B5EF4-FFF2-40B4-BE49-F238E27FC236}">
                <a16:creationId xmlns:a16="http://schemas.microsoft.com/office/drawing/2014/main" id="{110F3E68-79B2-4DF0-9CB3-FB47742CA5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860925"/>
            <a:ext cx="3230563" cy="163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Fuchs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--Praktisch immer beidseitig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--Autosomal-dominant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--Frauen &gt; Männer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--Guttae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--?Kein Zusammenhang mit Glaukom?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--Hornhautödem häufig</a:t>
            </a:r>
          </a:p>
        </p:txBody>
      </p:sp>
      <p:sp>
        <p:nvSpPr>
          <p:cNvPr id="17414" name="Text Box 6">
            <a:extLst>
              <a:ext uri="{FF2B5EF4-FFF2-40B4-BE49-F238E27FC236}">
                <a16:creationId xmlns:a16="http://schemas.microsoft.com/office/drawing/2014/main" id="{35AAA912-B68F-4648-9D97-6FE4A4ECB7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70113" y="2778125"/>
            <a:ext cx="5508625" cy="2062163"/>
          </a:xfrm>
          <a:prstGeom prst="rect">
            <a:avLst/>
          </a:prstGeom>
          <a:solidFill>
            <a:srgbClr val="FF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 i="1">
                <a:solidFill>
                  <a:srgbClr val="0000FF"/>
                </a:solidFill>
              </a:rPr>
              <a:t>Welche verschiedenen Subtypen von </a:t>
            </a:r>
            <a:r>
              <a:rPr lang="en-US" altLang="en-US" sz="1200">
                <a:solidFill>
                  <a:srgbClr val="0000FF"/>
                </a:solidFill>
              </a:rPr>
              <a:t>ICE</a:t>
            </a:r>
            <a:r>
              <a:rPr lang="en-US" altLang="en-US" sz="1200" i="1">
                <a:solidFill>
                  <a:srgbClr val="0000FF"/>
                </a:solidFill>
              </a:rPr>
              <a:t> gibt es?</a:t>
            </a:r>
          </a:p>
          <a:p>
            <a:pPr eaLnBrk="1" hangingPunct="1"/>
            <a:r>
              <a:rPr lang="en-US" altLang="en-US" sz="1200">
                <a:solidFill>
                  <a:srgbClr val="FFCCFF"/>
                </a:solidFill>
              </a:rPr>
              <a:t>Zwei sind gut etabliert und anerkannt; es handelt sich um:</a:t>
            </a:r>
          </a:p>
          <a:p>
            <a:pPr eaLnBrk="1" hangingPunct="1"/>
            <a:r>
              <a:rPr lang="en-US" altLang="en-US" sz="1200">
                <a:solidFill>
                  <a:srgbClr val="FFCCFF"/>
                </a:solidFill>
              </a:rPr>
              <a:t>--Chandler-Syndrom</a:t>
            </a:r>
          </a:p>
          <a:p>
            <a:pPr eaLnBrk="1" hangingPunct="1"/>
            <a:r>
              <a:rPr lang="en-US" altLang="en-US" sz="1200">
                <a:solidFill>
                  <a:srgbClr val="FFCCFF"/>
                </a:solidFill>
              </a:rPr>
              <a:t>--Essentielle (progressive) Irisatrophie</a:t>
            </a:r>
          </a:p>
          <a:p>
            <a:pPr eaLnBrk="1" hangingPunct="1"/>
            <a:r>
              <a:rPr lang="en-US" altLang="en-US" sz="1200">
                <a:solidFill>
                  <a:srgbClr val="FFCCFF"/>
                </a:solidFill>
              </a:rPr>
              <a:t>Der Status der beiden anderen ist umstritten; es handelt sich um:</a:t>
            </a:r>
          </a:p>
          <a:p>
            <a:pPr eaLnBrk="1" hangingPunct="1"/>
            <a:r>
              <a:rPr lang="en-US" altLang="en-US" sz="1200">
                <a:solidFill>
                  <a:srgbClr val="FFCCFF"/>
                </a:solidFill>
              </a:rPr>
              <a:t>--Cogan-Reese-Syndrom</a:t>
            </a:r>
          </a:p>
          <a:p>
            <a:pPr eaLnBrk="1" hangingPunct="1"/>
            <a:r>
              <a:rPr lang="en-US" altLang="en-US" sz="1200">
                <a:solidFill>
                  <a:srgbClr val="FFCCFF"/>
                </a:solidFill>
              </a:rPr>
              <a:t>--Iris-Nävus-Syndrom</a:t>
            </a:r>
          </a:p>
          <a:p>
            <a:pPr eaLnBrk="1" hangingPunct="1"/>
            <a:r>
              <a:rPr lang="en-US" altLang="en-US" sz="1200">
                <a:solidFill>
                  <a:srgbClr val="FFCCFF"/>
                </a:solidFill>
              </a:rPr>
              <a:t>(Weitere Einzelheiten finden Sie in der ICE-Foliensammlung.)</a:t>
            </a:r>
          </a:p>
        </p:txBody>
      </p:sp>
      <p:sp>
        <p:nvSpPr>
          <p:cNvPr id="17415" name="Slide Number Placeholder 1">
            <a:extLst>
              <a:ext uri="{FF2B5EF4-FFF2-40B4-BE49-F238E27FC236}">
                <a16:creationId xmlns:a16="http://schemas.microsoft.com/office/drawing/2014/main" id="{F8215256-F9A6-4CB5-B197-786C81E45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14DA7A7-BE97-4CC2-A93B-BF7225565148}" type="slidenum">
              <a:rPr lang="en-US" altLang="en-US"/>
              <a:t>19</a:t>
            </a:fld>
            <a:endParaRPr lang="en-US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>
            <a:extLst>
              <a:ext uri="{FF2B5EF4-FFF2-40B4-BE49-F238E27FC236}">
                <a16:creationId xmlns:a16="http://schemas.microsoft.com/office/drawing/2014/main" id="{2894821E-884A-4073-847A-9BF6D4F7FC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4050" y="228600"/>
            <a:ext cx="5238750" cy="64135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 b="1">
                <a:solidFill>
                  <a:srgbClr val="9900FF"/>
                </a:solidFill>
              </a:rPr>
              <a:t>Ist es ICE, PPMD oder Fuchs?</a:t>
            </a:r>
          </a:p>
          <a:p>
            <a:pPr algn="ctr" eaLnBrk="1" hangingPunct="1"/>
            <a:r>
              <a:rPr lang="en-US" altLang="en-US" sz="1200" b="1">
                <a:solidFill>
                  <a:srgbClr val="FFFF99"/>
                </a:solidFill>
              </a:rPr>
              <a:t>Ordnen Sie jede Aussage der richtigen Erkrankung zu</a:t>
            </a:r>
          </a:p>
        </p:txBody>
      </p:sp>
      <p:sp>
        <p:nvSpPr>
          <p:cNvPr id="4099" name="Text Box 3">
            <a:extLst>
              <a:ext uri="{FF2B5EF4-FFF2-40B4-BE49-F238E27FC236}">
                <a16:creationId xmlns:a16="http://schemas.microsoft.com/office/drawing/2014/main" id="{0F1A644D-7B1C-43ED-B011-C061338237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009650"/>
            <a:ext cx="4076700" cy="191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dirty="0"/>
              <a:t>ICE = </a:t>
            </a:r>
            <a:r>
              <a:rPr lang="en-US" altLang="en-US" sz="1200" b="1" dirty="0" err="1">
                <a:solidFill>
                  <a:srgbClr val="0000FF"/>
                </a:solidFill>
              </a:rPr>
              <a:t>Iridokorneales</a:t>
            </a:r>
            <a:r>
              <a:rPr lang="en-US" altLang="en-US" sz="1200" b="1" dirty="0">
                <a:solidFill>
                  <a:srgbClr val="0000FF"/>
                </a:solidFill>
              </a:rPr>
              <a:t> </a:t>
            </a:r>
            <a:r>
              <a:rPr lang="en-US" altLang="en-US" sz="1200" b="1" dirty="0" err="1">
                <a:solidFill>
                  <a:srgbClr val="0000FF"/>
                </a:solidFill>
              </a:rPr>
              <a:t>endotheliales</a:t>
            </a:r>
            <a:r>
              <a:rPr lang="en-US" altLang="en-US" sz="1200" b="1" dirty="0">
                <a:solidFill>
                  <a:srgbClr val="0000FF"/>
                </a:solidFill>
              </a:rPr>
              <a:t> </a:t>
            </a:r>
            <a:r>
              <a:rPr lang="en-US" altLang="en-US" sz="1200" b="1" dirty="0" err="1">
                <a:solidFill>
                  <a:srgbClr val="0000FF"/>
                </a:solidFill>
              </a:rPr>
              <a:t>Syndrom</a:t>
            </a:r>
            <a:endParaRPr lang="en-US" altLang="en-US" sz="1600" dirty="0">
              <a:solidFill>
                <a:srgbClr val="0000FF"/>
              </a:solidFill>
            </a:endParaRPr>
          </a:p>
        </p:txBody>
      </p:sp>
      <p:sp>
        <p:nvSpPr>
          <p:cNvPr id="4100" name="Text Box 4">
            <a:extLst>
              <a:ext uri="{FF2B5EF4-FFF2-40B4-BE49-F238E27FC236}">
                <a16:creationId xmlns:a16="http://schemas.microsoft.com/office/drawing/2014/main" id="{D08B8D40-0A47-42BD-A116-FA493BADEC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2879725"/>
            <a:ext cx="4400550" cy="191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dirty="0"/>
              <a:t>PPMD = </a:t>
            </a:r>
            <a:r>
              <a:rPr lang="en-US" altLang="en-US" sz="1200" b="1" dirty="0" err="1">
                <a:solidFill>
                  <a:srgbClr val="0000FF"/>
                </a:solidFill>
              </a:rPr>
              <a:t>Posteriore</a:t>
            </a:r>
            <a:r>
              <a:rPr lang="en-US" altLang="en-US" sz="1200" b="1" dirty="0">
                <a:solidFill>
                  <a:srgbClr val="0000FF"/>
                </a:solidFill>
              </a:rPr>
              <a:t> </a:t>
            </a:r>
            <a:r>
              <a:rPr lang="en-US" altLang="en-US" sz="1200" b="1" dirty="0" err="1">
                <a:solidFill>
                  <a:srgbClr val="0000FF"/>
                </a:solidFill>
              </a:rPr>
              <a:t>polymorphe</a:t>
            </a:r>
            <a:r>
              <a:rPr lang="en-US" altLang="en-US" sz="1200" b="1" dirty="0">
                <a:solidFill>
                  <a:srgbClr val="0000FF"/>
                </a:solidFill>
              </a:rPr>
              <a:t> </a:t>
            </a:r>
            <a:r>
              <a:rPr lang="en-US" altLang="en-US" sz="1200" b="1" dirty="0" err="1">
                <a:solidFill>
                  <a:srgbClr val="0000FF"/>
                </a:solidFill>
              </a:rPr>
              <a:t>Dystrophie</a:t>
            </a:r>
            <a:endParaRPr lang="en-US" altLang="en-US" sz="1200" b="1" dirty="0">
              <a:solidFill>
                <a:srgbClr val="0000FF"/>
              </a:solidFill>
            </a:endParaRPr>
          </a:p>
        </p:txBody>
      </p:sp>
      <p:sp>
        <p:nvSpPr>
          <p:cNvPr id="4101" name="Text Box 5">
            <a:extLst>
              <a:ext uri="{FF2B5EF4-FFF2-40B4-BE49-F238E27FC236}">
                <a16:creationId xmlns:a16="http://schemas.microsoft.com/office/drawing/2014/main" id="{310328FB-974B-4381-8B95-963ABDF57F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860925"/>
            <a:ext cx="3779838" cy="312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/>
              <a:t>Fuchs = </a:t>
            </a:r>
            <a:r>
              <a:rPr lang="en-US" altLang="en-US" sz="1200" b="1">
                <a:solidFill>
                  <a:srgbClr val="0000FF"/>
                </a:solidFill>
              </a:rPr>
              <a:t>Fuchs-Endotheldystrophie</a:t>
            </a:r>
          </a:p>
        </p:txBody>
      </p:sp>
      <p:sp>
        <p:nvSpPr>
          <p:cNvPr id="4102" name="Slide Number Placeholder 1">
            <a:extLst>
              <a:ext uri="{FF2B5EF4-FFF2-40B4-BE49-F238E27FC236}">
                <a16:creationId xmlns:a16="http://schemas.microsoft.com/office/drawing/2014/main" id="{42090385-9706-446B-AA2C-7D1EB5D438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30166C4F-EBE5-4E16-8E41-47E557DE590E}" type="slidenum">
              <a:rPr lang="en-US" altLang="en-US"/>
              <a:t>2</a:t>
            </a:fld>
            <a:endParaRPr lang="en-US" alt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2">
            <a:extLst>
              <a:ext uri="{FF2B5EF4-FFF2-40B4-BE49-F238E27FC236}">
                <a16:creationId xmlns:a16="http://schemas.microsoft.com/office/drawing/2014/main" id="{C22FB4E3-BCB2-47CD-AA3A-3DE209C726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4050" y="228600"/>
            <a:ext cx="5238750" cy="64135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 b="1">
                <a:solidFill>
                  <a:srgbClr val="9900FF"/>
                </a:solidFill>
              </a:rPr>
              <a:t>Ist es ICE, PPMD oder Fuchs?</a:t>
            </a:r>
          </a:p>
          <a:p>
            <a:pPr algn="ctr" eaLnBrk="1" hangingPunct="1"/>
            <a:r>
              <a:rPr lang="en-US" altLang="en-US" sz="1200" b="1">
                <a:solidFill>
                  <a:srgbClr val="9900FF"/>
                </a:solidFill>
              </a:rPr>
              <a:t>Ordnen Sie jede Aussage der richtigen Erkrankung zu</a:t>
            </a:r>
          </a:p>
        </p:txBody>
      </p:sp>
      <p:sp>
        <p:nvSpPr>
          <p:cNvPr id="18435" name="Text Box 3">
            <a:extLst>
              <a:ext uri="{FF2B5EF4-FFF2-40B4-BE49-F238E27FC236}">
                <a16:creationId xmlns:a16="http://schemas.microsoft.com/office/drawing/2014/main" id="{6614A0A1-5488-4B0F-A219-092A1CE7F8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009650"/>
            <a:ext cx="4683125" cy="1189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dirty="0">
                <a:solidFill>
                  <a:srgbClr val="0000FF"/>
                </a:solidFill>
              </a:rPr>
              <a:t>ICE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/>
              <a:t>--</a:t>
            </a:r>
            <a:r>
              <a:rPr lang="en-US" altLang="en-US" sz="1200" dirty="0" err="1"/>
              <a:t>Im</a:t>
            </a:r>
            <a:r>
              <a:rPr lang="en-US" altLang="en-US" sz="1200" dirty="0"/>
              <a:t> </a:t>
            </a:r>
            <a:r>
              <a:rPr lang="en-US" altLang="en-US" sz="1200" dirty="0" err="1"/>
              <a:t>Wesentlichen</a:t>
            </a:r>
            <a:r>
              <a:rPr lang="en-US" altLang="en-US" sz="1200" dirty="0"/>
              <a:t> immer </a:t>
            </a:r>
            <a:r>
              <a:rPr lang="en-US" altLang="en-US" sz="1200" dirty="0" err="1"/>
              <a:t>einseitig</a:t>
            </a:r>
            <a:endParaRPr lang="en-US" altLang="en-US" sz="1200" dirty="0"/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/>
              <a:t>--Nicht </a:t>
            </a:r>
            <a:r>
              <a:rPr lang="en-US" altLang="en-US" sz="1200" dirty="0" err="1"/>
              <a:t>familiär</a:t>
            </a:r>
            <a:endParaRPr lang="en-US" altLang="en-US" sz="1200" dirty="0"/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/>
              <a:t>--</a:t>
            </a:r>
            <a:r>
              <a:rPr lang="en-US" altLang="en-US" sz="1200" dirty="0" err="1"/>
              <a:t>Häufiger</a:t>
            </a:r>
            <a:r>
              <a:rPr lang="en-US" altLang="en-US" sz="1200" dirty="0"/>
              <a:t> </a:t>
            </a:r>
            <a:r>
              <a:rPr lang="en-US" altLang="en-US" sz="1200" dirty="0" err="1"/>
              <a:t>bei</a:t>
            </a:r>
            <a:r>
              <a:rPr lang="en-US" altLang="en-US" sz="1200" dirty="0"/>
              <a:t> Frauen </a:t>
            </a:r>
            <a:r>
              <a:rPr lang="en-US" altLang="en-US" sz="1200" dirty="0" err="1"/>
              <a:t>als</a:t>
            </a:r>
            <a:r>
              <a:rPr lang="en-US" altLang="en-US" sz="1200" dirty="0"/>
              <a:t> </a:t>
            </a:r>
            <a:r>
              <a:rPr lang="en-US" altLang="en-US" sz="1200" dirty="0" err="1"/>
              <a:t>bei</a:t>
            </a:r>
            <a:r>
              <a:rPr lang="en-US" altLang="en-US" sz="1200" dirty="0"/>
              <a:t> </a:t>
            </a:r>
            <a:r>
              <a:rPr lang="en-US" altLang="en-US" sz="1200" dirty="0" err="1"/>
              <a:t>Männern</a:t>
            </a:r>
            <a:endParaRPr lang="en-US" altLang="en-US" sz="1200" dirty="0"/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/>
              <a:t>--„Hammered-Silver“-</a:t>
            </a:r>
            <a:r>
              <a:rPr lang="en-US" altLang="en-US" sz="1200" dirty="0" err="1"/>
              <a:t>Erscheinungsbild</a:t>
            </a:r>
            <a:endParaRPr lang="en-US" altLang="en-US" sz="1200" dirty="0"/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/>
              <a:t>--Starker Zusammenhang </a:t>
            </a:r>
            <a:r>
              <a:rPr lang="en-US" altLang="en-US" sz="1200" dirty="0" err="1"/>
              <a:t>mit</a:t>
            </a:r>
            <a:r>
              <a:rPr lang="en-US" altLang="en-US" sz="1200" dirty="0"/>
              <a:t> </a:t>
            </a:r>
            <a:r>
              <a:rPr lang="en-US" altLang="en-US" sz="1200" dirty="0" err="1"/>
              <a:t>Glaukom</a:t>
            </a:r>
            <a:endParaRPr lang="en-US" altLang="en-US" sz="1200" dirty="0"/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/>
              <a:t>--</a:t>
            </a:r>
            <a:r>
              <a:rPr lang="en-US" altLang="en-US" sz="1200" dirty="0" err="1"/>
              <a:t>Hornhautödem</a:t>
            </a:r>
            <a:r>
              <a:rPr lang="en-US" altLang="en-US" sz="1200" dirty="0"/>
              <a:t> </a:t>
            </a:r>
            <a:r>
              <a:rPr lang="en-US" altLang="en-US" sz="1200" dirty="0" err="1"/>
              <a:t>als</a:t>
            </a:r>
            <a:r>
              <a:rPr lang="en-US" altLang="en-US" sz="1200" dirty="0"/>
              <a:t> </a:t>
            </a:r>
            <a:r>
              <a:rPr lang="en-US" altLang="en-US" sz="1200" dirty="0" err="1"/>
              <a:t>charakteristisches</a:t>
            </a:r>
            <a:r>
              <a:rPr lang="en-US" altLang="en-US" sz="1200" dirty="0"/>
              <a:t> </a:t>
            </a:r>
            <a:r>
              <a:rPr lang="en-US" altLang="en-US" sz="1200" dirty="0" err="1"/>
              <a:t>Merkmal</a:t>
            </a:r>
            <a:r>
              <a:rPr lang="en-US" altLang="en-US" sz="1200" dirty="0"/>
              <a:t> </a:t>
            </a:r>
            <a:r>
              <a:rPr lang="en-US" altLang="en-US" sz="1200" dirty="0" err="1"/>
              <a:t>einiger</a:t>
            </a:r>
            <a:r>
              <a:rPr lang="en-US" altLang="en-US" sz="1200" dirty="0"/>
              <a:t> Formen</a:t>
            </a:r>
          </a:p>
        </p:txBody>
      </p:sp>
      <p:sp>
        <p:nvSpPr>
          <p:cNvPr id="18436" name="Text Box 4">
            <a:extLst>
              <a:ext uri="{FF2B5EF4-FFF2-40B4-BE49-F238E27FC236}">
                <a16:creationId xmlns:a16="http://schemas.microsoft.com/office/drawing/2014/main" id="{283BC69C-27E9-4E18-9B72-36F36D15C1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2879725"/>
            <a:ext cx="5551488" cy="163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PPMD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--Beidseitig, kann jedoch so asymmetrisch sein, dass es einseitig erscheint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--Autosomal-dominant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--Frauen = Männer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--Bänder, Bläschen, unterschiedliche Trübungen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--Leichter Zusammenhang mit Glaukom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--Ein Hornhautödem kann auftreten, ist jedoch kein charakteristisches Merkmal</a:t>
            </a:r>
          </a:p>
        </p:txBody>
      </p:sp>
      <p:sp>
        <p:nvSpPr>
          <p:cNvPr id="18437" name="Text Box 5">
            <a:extLst>
              <a:ext uri="{FF2B5EF4-FFF2-40B4-BE49-F238E27FC236}">
                <a16:creationId xmlns:a16="http://schemas.microsoft.com/office/drawing/2014/main" id="{EEA250D8-2994-4D37-B321-28429439A6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860925"/>
            <a:ext cx="3230563" cy="163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Fuchs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--Praktisch immer beidseitig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--Autosomal-dominant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--Frauen &gt; Männer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--Guttae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--?Kein Zusammenhang mit Glaukom?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--Hornhautödem häufig</a:t>
            </a:r>
          </a:p>
        </p:txBody>
      </p:sp>
      <p:sp>
        <p:nvSpPr>
          <p:cNvPr id="18438" name="Text Box 6">
            <a:extLst>
              <a:ext uri="{FF2B5EF4-FFF2-40B4-BE49-F238E27FC236}">
                <a16:creationId xmlns:a16="http://schemas.microsoft.com/office/drawing/2014/main" id="{61BB4303-F4B7-445D-BD21-1C2D9776C3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70113" y="2778125"/>
            <a:ext cx="5508625" cy="2062163"/>
          </a:xfrm>
          <a:prstGeom prst="rect">
            <a:avLst/>
          </a:prstGeom>
          <a:solidFill>
            <a:srgbClr val="FF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 i="1">
                <a:solidFill>
                  <a:srgbClr val="0000FF"/>
                </a:solidFill>
              </a:rPr>
              <a:t>Welche verschiedenen Subtypen von </a:t>
            </a:r>
            <a:r>
              <a:rPr lang="en-US" altLang="en-US" sz="1200">
                <a:solidFill>
                  <a:srgbClr val="0000FF"/>
                </a:solidFill>
              </a:rPr>
              <a:t>ICE</a:t>
            </a:r>
            <a:r>
              <a:rPr lang="en-US" altLang="en-US" sz="1200" i="1">
                <a:solidFill>
                  <a:srgbClr val="0000FF"/>
                </a:solidFill>
              </a:rPr>
              <a:t> gibt es?</a:t>
            </a:r>
          </a:p>
          <a:p>
            <a:pPr eaLnBrk="1" hangingPunct="1"/>
            <a:r>
              <a:rPr lang="en-US" altLang="en-US" sz="1200">
                <a:solidFill>
                  <a:srgbClr val="0000FF"/>
                </a:solidFill>
              </a:rPr>
              <a:t>Zwei sind gut etabliert und anerkannt; es handelt sich um:</a:t>
            </a:r>
          </a:p>
          <a:p>
            <a:pPr eaLnBrk="1" hangingPunct="1"/>
            <a:r>
              <a:rPr lang="en-US" altLang="en-US" sz="1200">
                <a:solidFill>
                  <a:srgbClr val="FFCCFF"/>
                </a:solidFill>
              </a:rPr>
              <a:t>--Chandler-Syndrom</a:t>
            </a:r>
          </a:p>
          <a:p>
            <a:pPr eaLnBrk="1" hangingPunct="1"/>
            <a:r>
              <a:rPr lang="en-US" altLang="en-US" sz="1200">
                <a:solidFill>
                  <a:srgbClr val="FFCCFF"/>
                </a:solidFill>
              </a:rPr>
              <a:t>--Essentielle (progressive) Irisatrophie</a:t>
            </a:r>
          </a:p>
          <a:p>
            <a:pPr eaLnBrk="1" hangingPunct="1"/>
            <a:r>
              <a:rPr lang="en-US" altLang="en-US" sz="1200">
                <a:solidFill>
                  <a:srgbClr val="FFCCFF"/>
                </a:solidFill>
              </a:rPr>
              <a:t>Der Status der beiden anderen ist umstritten; es handelt sich um:</a:t>
            </a:r>
          </a:p>
          <a:p>
            <a:pPr eaLnBrk="1" hangingPunct="1"/>
            <a:r>
              <a:rPr lang="en-US" altLang="en-US" sz="1200">
                <a:solidFill>
                  <a:srgbClr val="FFCCFF"/>
                </a:solidFill>
              </a:rPr>
              <a:t>--Cogan-Reese-Syndrom</a:t>
            </a:r>
          </a:p>
          <a:p>
            <a:pPr eaLnBrk="1" hangingPunct="1"/>
            <a:r>
              <a:rPr lang="en-US" altLang="en-US" sz="1200">
                <a:solidFill>
                  <a:srgbClr val="FFCCFF"/>
                </a:solidFill>
              </a:rPr>
              <a:t>--Iris-Nävus-Syndrom</a:t>
            </a:r>
          </a:p>
          <a:p>
            <a:pPr eaLnBrk="1" hangingPunct="1"/>
            <a:r>
              <a:rPr lang="en-US" altLang="en-US" sz="1200">
                <a:solidFill>
                  <a:srgbClr val="FFCCFF"/>
                </a:solidFill>
              </a:rPr>
              <a:t>(Weitere Einzelheiten finden Sie in der ICE-Foliensammlung.)</a:t>
            </a:r>
          </a:p>
        </p:txBody>
      </p:sp>
      <p:sp>
        <p:nvSpPr>
          <p:cNvPr id="18439" name="Slide Number Placeholder 1">
            <a:extLst>
              <a:ext uri="{FF2B5EF4-FFF2-40B4-BE49-F238E27FC236}">
                <a16:creationId xmlns:a16="http://schemas.microsoft.com/office/drawing/2014/main" id="{93C1B7E6-E7DB-49E2-A1D4-20DB6174B1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D0BCFCF0-C9C2-49DE-A6BD-B106395ECE48}" type="slidenum">
              <a:rPr lang="en-US" altLang="en-US"/>
              <a:t>20</a:t>
            </a:fld>
            <a:endParaRPr lang="en-US" alt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">
            <a:extLst>
              <a:ext uri="{FF2B5EF4-FFF2-40B4-BE49-F238E27FC236}">
                <a16:creationId xmlns:a16="http://schemas.microsoft.com/office/drawing/2014/main" id="{A7A8BE12-5D41-48FA-8628-8B33A01E50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4050" y="228600"/>
            <a:ext cx="5238750" cy="64135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 b="1">
                <a:solidFill>
                  <a:srgbClr val="9900FF"/>
                </a:solidFill>
              </a:rPr>
              <a:t>Ist es ICE, PPMD oder Fuchs?</a:t>
            </a:r>
          </a:p>
          <a:p>
            <a:pPr algn="ctr" eaLnBrk="1" hangingPunct="1"/>
            <a:r>
              <a:rPr lang="en-US" altLang="en-US" sz="1200" b="1">
                <a:solidFill>
                  <a:srgbClr val="9900FF"/>
                </a:solidFill>
              </a:rPr>
              <a:t>Ordnen Sie jede Aussage der richtigen Erkrankung zu</a:t>
            </a:r>
          </a:p>
        </p:txBody>
      </p:sp>
      <p:sp>
        <p:nvSpPr>
          <p:cNvPr id="19459" name="Text Box 3">
            <a:extLst>
              <a:ext uri="{FF2B5EF4-FFF2-40B4-BE49-F238E27FC236}">
                <a16:creationId xmlns:a16="http://schemas.microsoft.com/office/drawing/2014/main" id="{4A6F3F3C-2833-42CD-B842-78A6F9DDBD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009650"/>
            <a:ext cx="4683125" cy="1189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dirty="0">
                <a:solidFill>
                  <a:srgbClr val="0000FF"/>
                </a:solidFill>
              </a:rPr>
              <a:t>ICE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/>
              <a:t>--</a:t>
            </a:r>
            <a:r>
              <a:rPr lang="en-US" altLang="en-US" sz="1200" dirty="0" err="1"/>
              <a:t>Im</a:t>
            </a:r>
            <a:r>
              <a:rPr lang="en-US" altLang="en-US" sz="1200" dirty="0"/>
              <a:t> </a:t>
            </a:r>
            <a:r>
              <a:rPr lang="en-US" altLang="en-US" sz="1200" dirty="0" err="1"/>
              <a:t>Wesentlichen</a:t>
            </a:r>
            <a:r>
              <a:rPr lang="en-US" altLang="en-US" sz="1200" dirty="0"/>
              <a:t> immer </a:t>
            </a:r>
            <a:r>
              <a:rPr lang="en-US" altLang="en-US" sz="1200" dirty="0" err="1"/>
              <a:t>einseitig</a:t>
            </a:r>
            <a:endParaRPr lang="en-US" altLang="en-US" sz="1200" dirty="0"/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/>
              <a:t>--Nicht </a:t>
            </a:r>
            <a:r>
              <a:rPr lang="en-US" altLang="en-US" sz="1200" dirty="0" err="1"/>
              <a:t>familiär</a:t>
            </a:r>
            <a:endParaRPr lang="en-US" altLang="en-US" sz="1200" dirty="0"/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/>
              <a:t>--</a:t>
            </a:r>
            <a:r>
              <a:rPr lang="en-US" altLang="en-US" sz="1200" dirty="0" err="1"/>
              <a:t>Häufiger</a:t>
            </a:r>
            <a:r>
              <a:rPr lang="en-US" altLang="en-US" sz="1200" dirty="0"/>
              <a:t> </a:t>
            </a:r>
            <a:r>
              <a:rPr lang="en-US" altLang="en-US" sz="1200" dirty="0" err="1"/>
              <a:t>bei</a:t>
            </a:r>
            <a:r>
              <a:rPr lang="en-US" altLang="en-US" sz="1200" dirty="0"/>
              <a:t> Frauen </a:t>
            </a:r>
            <a:r>
              <a:rPr lang="en-US" altLang="en-US" sz="1200" dirty="0" err="1"/>
              <a:t>als</a:t>
            </a:r>
            <a:r>
              <a:rPr lang="en-US" altLang="en-US" sz="1200" dirty="0"/>
              <a:t> </a:t>
            </a:r>
            <a:r>
              <a:rPr lang="en-US" altLang="en-US" sz="1200" dirty="0" err="1"/>
              <a:t>bei</a:t>
            </a:r>
            <a:r>
              <a:rPr lang="en-US" altLang="en-US" sz="1200" dirty="0"/>
              <a:t> </a:t>
            </a:r>
            <a:r>
              <a:rPr lang="en-US" altLang="en-US" sz="1200" dirty="0" err="1"/>
              <a:t>Männern</a:t>
            </a:r>
            <a:endParaRPr lang="en-US" altLang="en-US" sz="1200" dirty="0"/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/>
              <a:t>--„Hammered-Silver“-</a:t>
            </a:r>
            <a:r>
              <a:rPr lang="en-US" altLang="en-US" sz="1200" dirty="0" err="1"/>
              <a:t>Erscheinungsbild</a:t>
            </a:r>
            <a:endParaRPr lang="en-US" altLang="en-US" sz="1200" dirty="0"/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/>
              <a:t>--Starker Zusammenhang </a:t>
            </a:r>
            <a:r>
              <a:rPr lang="en-US" altLang="en-US" sz="1200" dirty="0" err="1"/>
              <a:t>mit</a:t>
            </a:r>
            <a:r>
              <a:rPr lang="en-US" altLang="en-US" sz="1200" dirty="0"/>
              <a:t> </a:t>
            </a:r>
            <a:r>
              <a:rPr lang="en-US" altLang="en-US" sz="1200" dirty="0" err="1"/>
              <a:t>Glaukom</a:t>
            </a:r>
            <a:endParaRPr lang="en-US" altLang="en-US" sz="1200" dirty="0"/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/>
              <a:t>--</a:t>
            </a:r>
            <a:r>
              <a:rPr lang="en-US" altLang="en-US" sz="1200" dirty="0" err="1"/>
              <a:t>Hornhautödem</a:t>
            </a:r>
            <a:r>
              <a:rPr lang="en-US" altLang="en-US" sz="1200" dirty="0"/>
              <a:t> </a:t>
            </a:r>
            <a:r>
              <a:rPr lang="en-US" altLang="en-US" sz="1200" dirty="0" err="1"/>
              <a:t>als</a:t>
            </a:r>
            <a:r>
              <a:rPr lang="en-US" altLang="en-US" sz="1200" dirty="0"/>
              <a:t> </a:t>
            </a:r>
            <a:r>
              <a:rPr lang="en-US" altLang="en-US" sz="1200" dirty="0" err="1"/>
              <a:t>charakteristisches</a:t>
            </a:r>
            <a:r>
              <a:rPr lang="en-US" altLang="en-US" sz="1200" dirty="0"/>
              <a:t> </a:t>
            </a:r>
            <a:r>
              <a:rPr lang="en-US" altLang="en-US" sz="1200" dirty="0" err="1"/>
              <a:t>Merkmal</a:t>
            </a:r>
            <a:r>
              <a:rPr lang="en-US" altLang="en-US" sz="1200" dirty="0"/>
              <a:t> </a:t>
            </a:r>
            <a:r>
              <a:rPr lang="en-US" altLang="en-US" sz="1200" dirty="0" err="1"/>
              <a:t>einiger</a:t>
            </a:r>
            <a:r>
              <a:rPr lang="en-US" altLang="en-US" sz="1200" dirty="0"/>
              <a:t> Formen</a:t>
            </a:r>
          </a:p>
        </p:txBody>
      </p:sp>
      <p:sp>
        <p:nvSpPr>
          <p:cNvPr id="19460" name="Text Box 4">
            <a:extLst>
              <a:ext uri="{FF2B5EF4-FFF2-40B4-BE49-F238E27FC236}">
                <a16:creationId xmlns:a16="http://schemas.microsoft.com/office/drawing/2014/main" id="{BA8D18F2-D3F4-4293-A774-832DB64AC3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2879725"/>
            <a:ext cx="5551488" cy="163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PPMD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--Beidseitig, kann jedoch so asymmetrisch sein, dass es einseitig erscheint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--Autosomal-dominant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--Frauen = Männer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--Bänder, Bläschen, unterschiedliche Trübungen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--Leichter Zusammenhang mit Glaukom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--Ein Hornhautödem kann auftreten, ist jedoch kein charakteristisches Merkmal</a:t>
            </a:r>
          </a:p>
        </p:txBody>
      </p:sp>
      <p:sp>
        <p:nvSpPr>
          <p:cNvPr id="19461" name="Text Box 5">
            <a:extLst>
              <a:ext uri="{FF2B5EF4-FFF2-40B4-BE49-F238E27FC236}">
                <a16:creationId xmlns:a16="http://schemas.microsoft.com/office/drawing/2014/main" id="{F24221BC-2587-4D0B-98D3-26DACC72DB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860925"/>
            <a:ext cx="3230563" cy="163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Fuchs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--Praktisch immer beidseitig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--Autosomal-dominant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--Frauen &gt; Männer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--Guttae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--?Kein Zusammenhang mit Glaukom?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--Hornhautödem häufig</a:t>
            </a:r>
          </a:p>
        </p:txBody>
      </p:sp>
      <p:sp>
        <p:nvSpPr>
          <p:cNvPr id="19462" name="Text Box 6">
            <a:extLst>
              <a:ext uri="{FF2B5EF4-FFF2-40B4-BE49-F238E27FC236}">
                <a16:creationId xmlns:a16="http://schemas.microsoft.com/office/drawing/2014/main" id="{9009C7CC-632A-4A5B-8BF1-090ADEF57E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70113" y="2778125"/>
            <a:ext cx="5508625" cy="2062163"/>
          </a:xfrm>
          <a:prstGeom prst="rect">
            <a:avLst/>
          </a:prstGeom>
          <a:solidFill>
            <a:srgbClr val="FF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 i="1">
                <a:solidFill>
                  <a:srgbClr val="0000FF"/>
                </a:solidFill>
              </a:rPr>
              <a:t>Welche verschiedenen Subtypen von </a:t>
            </a:r>
            <a:r>
              <a:rPr lang="en-US" altLang="en-US" sz="1200">
                <a:solidFill>
                  <a:srgbClr val="0000FF"/>
                </a:solidFill>
              </a:rPr>
              <a:t>ICE</a:t>
            </a:r>
            <a:r>
              <a:rPr lang="en-US" altLang="en-US" sz="1200" i="1">
                <a:solidFill>
                  <a:srgbClr val="0000FF"/>
                </a:solidFill>
              </a:rPr>
              <a:t> gibt es?</a:t>
            </a:r>
          </a:p>
          <a:p>
            <a:pPr eaLnBrk="1" hangingPunct="1"/>
            <a:r>
              <a:rPr lang="en-US" altLang="en-US" sz="1200">
                <a:solidFill>
                  <a:srgbClr val="0000FF"/>
                </a:solidFill>
              </a:rPr>
              <a:t>Zwei sind gut etabliert und anerkannt; es handelt sich um:</a:t>
            </a:r>
          </a:p>
          <a:p>
            <a:pPr eaLnBrk="1" hangingPunct="1"/>
            <a:r>
              <a:rPr lang="en-US" altLang="en-US" sz="1200" b="1">
                <a:solidFill>
                  <a:srgbClr val="0000FF"/>
                </a:solidFill>
              </a:rPr>
              <a:t>--Chandler-Syndrom</a:t>
            </a:r>
          </a:p>
          <a:p>
            <a:pPr eaLnBrk="1" hangingPunct="1"/>
            <a:r>
              <a:rPr lang="en-US" altLang="en-US" sz="1200" b="1">
                <a:solidFill>
                  <a:srgbClr val="0000FF"/>
                </a:solidFill>
              </a:rPr>
              <a:t>--Essentielle (progressive) Irisatrophie</a:t>
            </a:r>
          </a:p>
          <a:p>
            <a:pPr eaLnBrk="1" hangingPunct="1"/>
            <a:r>
              <a:rPr lang="en-US" altLang="en-US" sz="1200">
                <a:solidFill>
                  <a:srgbClr val="FFCCFF"/>
                </a:solidFill>
              </a:rPr>
              <a:t>Der Status der beiden anderen ist umstritten; es handelt sich um:</a:t>
            </a:r>
          </a:p>
          <a:p>
            <a:pPr eaLnBrk="1" hangingPunct="1"/>
            <a:r>
              <a:rPr lang="en-US" altLang="en-US" sz="1200" b="1">
                <a:solidFill>
                  <a:srgbClr val="FFCCFF"/>
                </a:solidFill>
              </a:rPr>
              <a:t>--Cogan-Reese-Syndrom</a:t>
            </a:r>
          </a:p>
          <a:p>
            <a:pPr eaLnBrk="1" hangingPunct="1"/>
            <a:r>
              <a:rPr lang="en-US" altLang="en-US" sz="1200" b="1">
                <a:solidFill>
                  <a:srgbClr val="FFCCFF"/>
                </a:solidFill>
              </a:rPr>
              <a:t>--Iris-Nävus-Syndrom</a:t>
            </a:r>
          </a:p>
          <a:p>
            <a:pPr eaLnBrk="1" hangingPunct="1"/>
            <a:r>
              <a:rPr lang="en-US" altLang="en-US" sz="1200">
                <a:solidFill>
                  <a:srgbClr val="FFCCFF"/>
                </a:solidFill>
              </a:rPr>
              <a:t>(Weitere Einzelheiten finden Sie in der ICE-Foliensammlung.)</a:t>
            </a:r>
          </a:p>
        </p:txBody>
      </p:sp>
      <p:sp>
        <p:nvSpPr>
          <p:cNvPr id="19463" name="Slide Number Placeholder 1">
            <a:extLst>
              <a:ext uri="{FF2B5EF4-FFF2-40B4-BE49-F238E27FC236}">
                <a16:creationId xmlns:a16="http://schemas.microsoft.com/office/drawing/2014/main" id="{C92F3301-8498-497C-8B9D-4A5A41349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0F2E9141-CD4F-4B73-A007-5F3900E9835C}" type="slidenum">
              <a:rPr lang="en-US" altLang="en-US"/>
              <a:t>21</a:t>
            </a:fld>
            <a:endParaRPr lang="en-US" alt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2">
            <a:extLst>
              <a:ext uri="{FF2B5EF4-FFF2-40B4-BE49-F238E27FC236}">
                <a16:creationId xmlns:a16="http://schemas.microsoft.com/office/drawing/2014/main" id="{3B8D34AB-FD45-4D88-95D0-D8574077B8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4050" y="228600"/>
            <a:ext cx="5238750" cy="64135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 b="1" dirty="0" err="1">
                <a:solidFill>
                  <a:srgbClr val="9900FF"/>
                </a:solidFill>
              </a:rPr>
              <a:t>Ist</a:t>
            </a:r>
            <a:r>
              <a:rPr lang="en-US" altLang="en-US" sz="1200" b="1" dirty="0">
                <a:solidFill>
                  <a:srgbClr val="9900FF"/>
                </a:solidFill>
              </a:rPr>
              <a:t> es ICE, PPMD </a:t>
            </a:r>
            <a:r>
              <a:rPr lang="en-US" altLang="en-US" sz="1200" b="1" dirty="0" err="1">
                <a:solidFill>
                  <a:srgbClr val="9900FF"/>
                </a:solidFill>
              </a:rPr>
              <a:t>oder</a:t>
            </a:r>
            <a:r>
              <a:rPr lang="en-US" altLang="en-US" sz="1200" b="1" dirty="0">
                <a:solidFill>
                  <a:srgbClr val="9900FF"/>
                </a:solidFill>
              </a:rPr>
              <a:t> Fuchs?</a:t>
            </a:r>
          </a:p>
          <a:p>
            <a:pPr algn="ctr" eaLnBrk="1" hangingPunct="1"/>
            <a:r>
              <a:rPr lang="en-US" altLang="en-US" sz="1200" b="1" dirty="0" err="1">
                <a:solidFill>
                  <a:srgbClr val="9900FF"/>
                </a:solidFill>
              </a:rPr>
              <a:t>Ordnen</a:t>
            </a:r>
            <a:r>
              <a:rPr lang="en-US" altLang="en-US" sz="1200" b="1" dirty="0">
                <a:solidFill>
                  <a:srgbClr val="9900FF"/>
                </a:solidFill>
              </a:rPr>
              <a:t> Sie </a:t>
            </a:r>
            <a:r>
              <a:rPr lang="en-US" altLang="en-US" sz="1200" b="1" dirty="0" err="1">
                <a:solidFill>
                  <a:srgbClr val="9900FF"/>
                </a:solidFill>
              </a:rPr>
              <a:t>jede</a:t>
            </a:r>
            <a:r>
              <a:rPr lang="en-US" altLang="en-US" sz="1200" b="1" dirty="0">
                <a:solidFill>
                  <a:srgbClr val="9900FF"/>
                </a:solidFill>
              </a:rPr>
              <a:t> </a:t>
            </a:r>
            <a:r>
              <a:rPr lang="en-US" altLang="en-US" sz="1200" b="1" dirty="0" err="1">
                <a:solidFill>
                  <a:srgbClr val="9900FF"/>
                </a:solidFill>
              </a:rPr>
              <a:t>Aussage</a:t>
            </a:r>
            <a:r>
              <a:rPr lang="en-US" altLang="en-US" sz="1200" b="1" dirty="0">
                <a:solidFill>
                  <a:srgbClr val="9900FF"/>
                </a:solidFill>
              </a:rPr>
              <a:t> der </a:t>
            </a:r>
            <a:r>
              <a:rPr lang="en-US" altLang="en-US" sz="1200" b="1" dirty="0" err="1">
                <a:solidFill>
                  <a:srgbClr val="9900FF"/>
                </a:solidFill>
              </a:rPr>
              <a:t>richtigen</a:t>
            </a:r>
            <a:r>
              <a:rPr lang="en-US" altLang="en-US" sz="1200" b="1" dirty="0">
                <a:solidFill>
                  <a:srgbClr val="9900FF"/>
                </a:solidFill>
              </a:rPr>
              <a:t> </a:t>
            </a:r>
            <a:r>
              <a:rPr lang="en-US" altLang="en-US" sz="1200" b="1" dirty="0" err="1">
                <a:solidFill>
                  <a:srgbClr val="9900FF"/>
                </a:solidFill>
              </a:rPr>
              <a:t>Erkrankung</a:t>
            </a:r>
            <a:r>
              <a:rPr lang="en-US" altLang="en-US" sz="1200" b="1" dirty="0">
                <a:solidFill>
                  <a:srgbClr val="9900FF"/>
                </a:solidFill>
              </a:rPr>
              <a:t> </a:t>
            </a:r>
            <a:r>
              <a:rPr lang="en-US" altLang="en-US" sz="1200" b="1" dirty="0" err="1">
                <a:solidFill>
                  <a:srgbClr val="9900FF"/>
                </a:solidFill>
              </a:rPr>
              <a:t>zu</a:t>
            </a:r>
            <a:endParaRPr lang="en-US" altLang="en-US" sz="1200" b="1" dirty="0">
              <a:solidFill>
                <a:srgbClr val="9900FF"/>
              </a:solidFill>
            </a:endParaRPr>
          </a:p>
        </p:txBody>
      </p:sp>
      <p:sp>
        <p:nvSpPr>
          <p:cNvPr id="20483" name="Text Box 3">
            <a:extLst>
              <a:ext uri="{FF2B5EF4-FFF2-40B4-BE49-F238E27FC236}">
                <a16:creationId xmlns:a16="http://schemas.microsoft.com/office/drawing/2014/main" id="{31A48FE8-E666-4182-8EC6-F035794B85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009650"/>
            <a:ext cx="4683125" cy="1189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dirty="0">
                <a:solidFill>
                  <a:srgbClr val="0000FF"/>
                </a:solidFill>
              </a:rPr>
              <a:t>ICE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/>
              <a:t>--</a:t>
            </a:r>
            <a:r>
              <a:rPr lang="en-US" altLang="en-US" sz="1200" dirty="0" err="1"/>
              <a:t>Im</a:t>
            </a:r>
            <a:r>
              <a:rPr lang="en-US" altLang="en-US" sz="1200" dirty="0"/>
              <a:t> </a:t>
            </a:r>
            <a:r>
              <a:rPr lang="en-US" altLang="en-US" sz="1200" dirty="0" err="1"/>
              <a:t>Wesentlichen</a:t>
            </a:r>
            <a:r>
              <a:rPr lang="en-US" altLang="en-US" sz="1200" dirty="0"/>
              <a:t> immer </a:t>
            </a:r>
            <a:r>
              <a:rPr lang="en-US" altLang="en-US" sz="1200" dirty="0" err="1"/>
              <a:t>einseitig</a:t>
            </a:r>
            <a:endParaRPr lang="en-US" altLang="en-US" sz="1200" dirty="0"/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/>
              <a:t>--Nicht </a:t>
            </a:r>
            <a:r>
              <a:rPr lang="en-US" altLang="en-US" sz="1200" dirty="0" err="1"/>
              <a:t>familiär</a:t>
            </a:r>
            <a:endParaRPr lang="en-US" altLang="en-US" sz="1200" dirty="0"/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/>
              <a:t>--</a:t>
            </a:r>
            <a:r>
              <a:rPr lang="en-US" altLang="en-US" sz="1200" dirty="0" err="1"/>
              <a:t>Häufiger</a:t>
            </a:r>
            <a:r>
              <a:rPr lang="en-US" altLang="en-US" sz="1200" dirty="0"/>
              <a:t> </a:t>
            </a:r>
            <a:r>
              <a:rPr lang="en-US" altLang="en-US" sz="1200" dirty="0" err="1"/>
              <a:t>bei</a:t>
            </a:r>
            <a:r>
              <a:rPr lang="en-US" altLang="en-US" sz="1200" dirty="0"/>
              <a:t> Frauen </a:t>
            </a:r>
            <a:r>
              <a:rPr lang="en-US" altLang="en-US" sz="1200" dirty="0" err="1"/>
              <a:t>als</a:t>
            </a:r>
            <a:r>
              <a:rPr lang="en-US" altLang="en-US" sz="1200" dirty="0"/>
              <a:t> </a:t>
            </a:r>
            <a:r>
              <a:rPr lang="en-US" altLang="en-US" sz="1200" dirty="0" err="1"/>
              <a:t>bei</a:t>
            </a:r>
            <a:r>
              <a:rPr lang="en-US" altLang="en-US" sz="1200" dirty="0"/>
              <a:t> </a:t>
            </a:r>
            <a:r>
              <a:rPr lang="en-US" altLang="en-US" sz="1200" dirty="0" err="1"/>
              <a:t>Männern</a:t>
            </a:r>
            <a:endParaRPr lang="en-US" altLang="en-US" sz="1200" dirty="0"/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/>
              <a:t>--„Hammered-Silver“-</a:t>
            </a:r>
            <a:r>
              <a:rPr lang="en-US" altLang="en-US" sz="1200" dirty="0" err="1"/>
              <a:t>Erscheinungsbild</a:t>
            </a:r>
            <a:endParaRPr lang="en-US" altLang="en-US" sz="1200" dirty="0"/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/>
              <a:t>--Starker Zusammenhang </a:t>
            </a:r>
            <a:r>
              <a:rPr lang="en-US" altLang="en-US" sz="1200" dirty="0" err="1"/>
              <a:t>mit</a:t>
            </a:r>
            <a:r>
              <a:rPr lang="en-US" altLang="en-US" sz="1200" dirty="0"/>
              <a:t> </a:t>
            </a:r>
            <a:r>
              <a:rPr lang="en-US" altLang="en-US" sz="1200" dirty="0" err="1"/>
              <a:t>Glaukom</a:t>
            </a:r>
            <a:endParaRPr lang="en-US" altLang="en-US" sz="1200" dirty="0"/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/>
              <a:t>--</a:t>
            </a:r>
            <a:r>
              <a:rPr lang="en-US" altLang="en-US" sz="1200" dirty="0" err="1"/>
              <a:t>Hornhautödem</a:t>
            </a:r>
            <a:r>
              <a:rPr lang="en-US" altLang="en-US" sz="1200" dirty="0"/>
              <a:t> </a:t>
            </a:r>
            <a:r>
              <a:rPr lang="en-US" altLang="en-US" sz="1200" dirty="0" err="1"/>
              <a:t>als</a:t>
            </a:r>
            <a:r>
              <a:rPr lang="en-US" altLang="en-US" sz="1200" dirty="0"/>
              <a:t> </a:t>
            </a:r>
            <a:r>
              <a:rPr lang="en-US" altLang="en-US" sz="1200" dirty="0" err="1"/>
              <a:t>charakteristisches</a:t>
            </a:r>
            <a:r>
              <a:rPr lang="en-US" altLang="en-US" sz="1200" dirty="0"/>
              <a:t> </a:t>
            </a:r>
            <a:r>
              <a:rPr lang="en-US" altLang="en-US" sz="1200" dirty="0" err="1"/>
              <a:t>Merkmal</a:t>
            </a:r>
            <a:r>
              <a:rPr lang="en-US" altLang="en-US" sz="1200" dirty="0"/>
              <a:t> </a:t>
            </a:r>
            <a:r>
              <a:rPr lang="en-US" altLang="en-US" sz="1200" dirty="0" err="1"/>
              <a:t>einiger</a:t>
            </a:r>
            <a:r>
              <a:rPr lang="en-US" altLang="en-US" sz="1200" dirty="0"/>
              <a:t> Formen</a:t>
            </a:r>
          </a:p>
        </p:txBody>
      </p:sp>
      <p:sp>
        <p:nvSpPr>
          <p:cNvPr id="20484" name="Text Box 4">
            <a:extLst>
              <a:ext uri="{FF2B5EF4-FFF2-40B4-BE49-F238E27FC236}">
                <a16:creationId xmlns:a16="http://schemas.microsoft.com/office/drawing/2014/main" id="{80FEC92E-9C62-497C-B838-E89EB709DA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2879725"/>
            <a:ext cx="5551488" cy="163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PPMD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--Beidseitig, kann jedoch so asymmetrisch sein, dass es einseitig erscheint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--Autosomal-dominant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--Frauen = Männer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--Bänder, Bläschen, unterschiedliche Trübungen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--Leichter Zusammenhang mit Glaukom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--Ein Hornhautödem kann auftreten, ist jedoch kein charakteristisches Merkmal</a:t>
            </a:r>
          </a:p>
        </p:txBody>
      </p:sp>
      <p:sp>
        <p:nvSpPr>
          <p:cNvPr id="20485" name="Text Box 5">
            <a:extLst>
              <a:ext uri="{FF2B5EF4-FFF2-40B4-BE49-F238E27FC236}">
                <a16:creationId xmlns:a16="http://schemas.microsoft.com/office/drawing/2014/main" id="{88415E88-F50E-4235-8474-43B04900D2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860925"/>
            <a:ext cx="3230563" cy="163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Fuchs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--Praktisch immer beidseitig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--Autosomal-dominant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--Frauen &gt; Männer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--Guttae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--?Kein Zusammenhang mit Glaukom?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--Hornhautödem häufig</a:t>
            </a:r>
          </a:p>
        </p:txBody>
      </p:sp>
      <p:sp>
        <p:nvSpPr>
          <p:cNvPr id="20486" name="Text Box 6">
            <a:extLst>
              <a:ext uri="{FF2B5EF4-FFF2-40B4-BE49-F238E27FC236}">
                <a16:creationId xmlns:a16="http://schemas.microsoft.com/office/drawing/2014/main" id="{831EB25E-1AE6-4755-9850-370A3C23FC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70113" y="2778125"/>
            <a:ext cx="5508625" cy="2062163"/>
          </a:xfrm>
          <a:prstGeom prst="rect">
            <a:avLst/>
          </a:prstGeom>
          <a:solidFill>
            <a:srgbClr val="FF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 i="1">
                <a:solidFill>
                  <a:srgbClr val="0000FF"/>
                </a:solidFill>
              </a:rPr>
              <a:t>Welche verschiedenen Subtypen von </a:t>
            </a:r>
            <a:r>
              <a:rPr lang="en-US" altLang="en-US" sz="1200">
                <a:solidFill>
                  <a:srgbClr val="0000FF"/>
                </a:solidFill>
              </a:rPr>
              <a:t>ICE</a:t>
            </a:r>
            <a:r>
              <a:rPr lang="en-US" altLang="en-US" sz="1200" i="1">
                <a:solidFill>
                  <a:srgbClr val="0000FF"/>
                </a:solidFill>
              </a:rPr>
              <a:t> gibt es?</a:t>
            </a:r>
          </a:p>
          <a:p>
            <a:pPr eaLnBrk="1" hangingPunct="1"/>
            <a:r>
              <a:rPr lang="en-US" altLang="en-US" sz="1200">
                <a:solidFill>
                  <a:srgbClr val="0000FF"/>
                </a:solidFill>
              </a:rPr>
              <a:t>Zwei sind gut etabliert und anerkannt; es handelt sich um:</a:t>
            </a:r>
          </a:p>
          <a:p>
            <a:pPr eaLnBrk="1" hangingPunct="1"/>
            <a:r>
              <a:rPr lang="en-US" altLang="en-US" sz="1200" b="1">
                <a:solidFill>
                  <a:srgbClr val="0000FF"/>
                </a:solidFill>
              </a:rPr>
              <a:t>--Chandler-Syndrom</a:t>
            </a:r>
          </a:p>
          <a:p>
            <a:pPr eaLnBrk="1" hangingPunct="1"/>
            <a:r>
              <a:rPr lang="en-US" altLang="en-US" sz="1200" b="1">
                <a:solidFill>
                  <a:srgbClr val="0000FF"/>
                </a:solidFill>
              </a:rPr>
              <a:t>--Essentielle (progressive) Irisatrophie</a:t>
            </a:r>
          </a:p>
          <a:p>
            <a:pPr eaLnBrk="1" hangingPunct="1"/>
            <a:r>
              <a:rPr lang="en-US" altLang="en-US" sz="1200"/>
              <a:t>Der Status der beiden anderen ist umstritten; es handelt sich um:</a:t>
            </a:r>
          </a:p>
          <a:p>
            <a:pPr eaLnBrk="1" hangingPunct="1"/>
            <a:r>
              <a:rPr lang="en-US" altLang="en-US" sz="1200" b="1">
                <a:solidFill>
                  <a:srgbClr val="FFCCFF"/>
                </a:solidFill>
              </a:rPr>
              <a:t>--Cogan-Reese-Syndrom</a:t>
            </a:r>
          </a:p>
          <a:p>
            <a:pPr eaLnBrk="1" hangingPunct="1"/>
            <a:r>
              <a:rPr lang="en-US" altLang="en-US" sz="1200" b="1">
                <a:solidFill>
                  <a:srgbClr val="FFCCFF"/>
                </a:solidFill>
              </a:rPr>
              <a:t>--Iris-Nävus-Syndrom</a:t>
            </a:r>
          </a:p>
          <a:p>
            <a:pPr eaLnBrk="1" hangingPunct="1"/>
            <a:r>
              <a:rPr lang="en-US" altLang="en-US" sz="1200">
                <a:solidFill>
                  <a:srgbClr val="FFCCFF"/>
                </a:solidFill>
              </a:rPr>
              <a:t>(Weitere Einzelheiten finden Sie in der ICE-Foliensammlung.)</a:t>
            </a:r>
          </a:p>
        </p:txBody>
      </p:sp>
      <p:sp>
        <p:nvSpPr>
          <p:cNvPr id="20487" name="Slide Number Placeholder 1">
            <a:extLst>
              <a:ext uri="{FF2B5EF4-FFF2-40B4-BE49-F238E27FC236}">
                <a16:creationId xmlns:a16="http://schemas.microsoft.com/office/drawing/2014/main" id="{D197EBCC-076D-412D-A071-C94044C2A1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631A99B5-0A7F-4BDF-9BF8-D8422CFB7C06}" type="slidenum">
              <a:rPr lang="en-US" altLang="en-US"/>
              <a:t>22</a:t>
            </a:fld>
            <a:endParaRPr lang="en-US" alt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6">
            <a:extLst>
              <a:ext uri="{FF2B5EF4-FFF2-40B4-BE49-F238E27FC236}">
                <a16:creationId xmlns:a16="http://schemas.microsoft.com/office/drawing/2014/main" id="{F0D7BD96-8456-48DB-A5F0-0DC7727A9F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70113" y="2778125"/>
            <a:ext cx="4818062" cy="1816100"/>
          </a:xfrm>
          <a:prstGeom prst="rect">
            <a:avLst/>
          </a:prstGeom>
          <a:solidFill>
            <a:srgbClr val="FF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 i="1">
                <a:solidFill>
                  <a:srgbClr val="0000FF"/>
                </a:solidFill>
              </a:rPr>
              <a:t>Welche verschiedenen Subtypen von </a:t>
            </a:r>
            <a:r>
              <a:rPr lang="en-US" altLang="en-US" sz="1200">
                <a:solidFill>
                  <a:srgbClr val="0000FF"/>
                </a:solidFill>
              </a:rPr>
              <a:t>ICE</a:t>
            </a:r>
            <a:r>
              <a:rPr lang="en-US" altLang="en-US" sz="1200" i="1">
                <a:solidFill>
                  <a:srgbClr val="0000FF"/>
                </a:solidFill>
              </a:rPr>
              <a:t> gibt es?</a:t>
            </a:r>
          </a:p>
          <a:p>
            <a:pPr eaLnBrk="1" hangingPunct="1"/>
            <a:r>
              <a:rPr lang="en-US" altLang="en-US" sz="1200">
                <a:solidFill>
                  <a:srgbClr val="0000FF"/>
                </a:solidFill>
              </a:rPr>
              <a:t>Zwei sind gut etabliert und anerkannt; es handelt sich um:</a:t>
            </a:r>
          </a:p>
          <a:p>
            <a:pPr eaLnBrk="1" hangingPunct="1"/>
            <a:r>
              <a:rPr lang="en-US" altLang="en-US" sz="1200" b="1">
                <a:solidFill>
                  <a:srgbClr val="0000FF"/>
                </a:solidFill>
              </a:rPr>
              <a:t>--Chandler-Syndrom</a:t>
            </a:r>
          </a:p>
          <a:p>
            <a:pPr eaLnBrk="1" hangingPunct="1"/>
            <a:r>
              <a:rPr lang="en-US" altLang="en-US" sz="1200" b="1">
                <a:solidFill>
                  <a:srgbClr val="0000FF"/>
                </a:solidFill>
              </a:rPr>
              <a:t>--Essentielle (progressive) Irisatrophie</a:t>
            </a:r>
          </a:p>
          <a:p>
            <a:pPr eaLnBrk="1" hangingPunct="1"/>
            <a:r>
              <a:rPr lang="en-US" altLang="en-US" sz="1200">
                <a:solidFill>
                  <a:srgbClr val="0000FF"/>
                </a:solidFill>
              </a:rPr>
              <a:t>Der Status der beiden anderen ist umstritten; es handelt sich dabei um:</a:t>
            </a:r>
          </a:p>
          <a:p>
            <a:pPr eaLnBrk="1" hangingPunct="1"/>
            <a:r>
              <a:rPr lang="en-US" altLang="en-US" sz="1200" b="1">
                <a:solidFill>
                  <a:srgbClr val="FFCCFF"/>
                </a:solidFill>
              </a:rPr>
              <a:t>--Cogan-Reese-Syndrom</a:t>
            </a:r>
          </a:p>
          <a:p>
            <a:pPr eaLnBrk="1" hangingPunct="1"/>
            <a:r>
              <a:rPr lang="en-US" altLang="en-US" sz="1200" b="1">
                <a:solidFill>
                  <a:srgbClr val="FFCCFF"/>
                </a:solidFill>
              </a:rPr>
              <a:t>--Iris-Nävus-Syndrom</a:t>
            </a:r>
          </a:p>
          <a:p>
            <a:pPr eaLnBrk="1" hangingPunct="1"/>
            <a:r>
              <a:rPr lang="en-US" altLang="en-US" sz="1200">
                <a:solidFill>
                  <a:srgbClr val="FFCCFF"/>
                </a:solidFill>
              </a:rPr>
              <a:t>(Weitere Einzelheiten finden Sie in der ICE-Foliensammlung.)</a:t>
            </a:r>
          </a:p>
        </p:txBody>
      </p:sp>
      <p:sp>
        <p:nvSpPr>
          <p:cNvPr id="21507" name="Text Box 2">
            <a:extLst>
              <a:ext uri="{FF2B5EF4-FFF2-40B4-BE49-F238E27FC236}">
                <a16:creationId xmlns:a16="http://schemas.microsoft.com/office/drawing/2014/main" id="{C43390CE-B315-4112-AED4-C60BB76086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4050" y="228600"/>
            <a:ext cx="5238750" cy="39498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en-US" sz="1200" b="1" dirty="0">
                <a:solidFill>
                  <a:srgbClr val="9900FF"/>
                </a:solidFill>
              </a:rPr>
              <a:t>Ist es ICE, PPMD oder Fuchs</a:t>
            </a:r>
            <a:r>
              <a:rPr lang="en-US" altLang="en-US" sz="1200" b="1" dirty="0">
                <a:solidFill>
                  <a:srgbClr val="9900FF"/>
                </a:solidFill>
              </a:rPr>
              <a:t>?</a:t>
            </a:r>
          </a:p>
          <a:p>
            <a:pPr algn="ctr" eaLnBrk="1" hangingPunct="1"/>
            <a:r>
              <a:rPr lang="en-US" altLang="en-US" sz="1200" b="1" dirty="0" err="1">
                <a:solidFill>
                  <a:srgbClr val="9900FF"/>
                </a:solidFill>
              </a:rPr>
              <a:t>Ordnen</a:t>
            </a:r>
            <a:r>
              <a:rPr lang="en-US" altLang="en-US" sz="1200" b="1" dirty="0">
                <a:solidFill>
                  <a:srgbClr val="9900FF"/>
                </a:solidFill>
              </a:rPr>
              <a:t> Sie </a:t>
            </a:r>
            <a:r>
              <a:rPr lang="en-US" altLang="en-US" sz="1200" b="1" dirty="0" err="1">
                <a:solidFill>
                  <a:srgbClr val="9900FF"/>
                </a:solidFill>
              </a:rPr>
              <a:t>jede</a:t>
            </a:r>
            <a:r>
              <a:rPr lang="en-US" altLang="en-US" sz="1200" b="1" dirty="0">
                <a:solidFill>
                  <a:srgbClr val="9900FF"/>
                </a:solidFill>
              </a:rPr>
              <a:t> </a:t>
            </a:r>
            <a:r>
              <a:rPr lang="en-US" altLang="en-US" sz="1200" b="1" dirty="0" err="1">
                <a:solidFill>
                  <a:srgbClr val="9900FF"/>
                </a:solidFill>
              </a:rPr>
              <a:t>Aussage</a:t>
            </a:r>
            <a:r>
              <a:rPr lang="en-US" altLang="en-US" sz="1200" b="1" dirty="0">
                <a:solidFill>
                  <a:srgbClr val="9900FF"/>
                </a:solidFill>
              </a:rPr>
              <a:t> der </a:t>
            </a:r>
            <a:r>
              <a:rPr lang="en-US" altLang="en-US" sz="1200" b="1" dirty="0" err="1">
                <a:solidFill>
                  <a:srgbClr val="9900FF"/>
                </a:solidFill>
              </a:rPr>
              <a:t>richtigen</a:t>
            </a:r>
            <a:r>
              <a:rPr lang="en-US" altLang="en-US" sz="1200" b="1" dirty="0">
                <a:solidFill>
                  <a:srgbClr val="9900FF"/>
                </a:solidFill>
              </a:rPr>
              <a:t> </a:t>
            </a:r>
            <a:r>
              <a:rPr lang="en-US" altLang="en-US" sz="1200" b="1" dirty="0" err="1">
                <a:solidFill>
                  <a:srgbClr val="9900FF"/>
                </a:solidFill>
              </a:rPr>
              <a:t>Erkrankung</a:t>
            </a:r>
            <a:r>
              <a:rPr lang="en-US" altLang="en-US" sz="1200" b="1" dirty="0">
                <a:solidFill>
                  <a:srgbClr val="9900FF"/>
                </a:solidFill>
              </a:rPr>
              <a:t> </a:t>
            </a:r>
            <a:r>
              <a:rPr lang="en-US" altLang="en-US" sz="1200" b="1" dirty="0" err="1">
                <a:solidFill>
                  <a:srgbClr val="9900FF"/>
                </a:solidFill>
              </a:rPr>
              <a:t>zu</a:t>
            </a:r>
            <a:endParaRPr lang="en-US" altLang="en-US" sz="1200" b="1" dirty="0">
              <a:solidFill>
                <a:srgbClr val="9900FF"/>
              </a:solidFill>
            </a:endParaRPr>
          </a:p>
        </p:txBody>
      </p:sp>
      <p:sp>
        <p:nvSpPr>
          <p:cNvPr id="21508" name="Text Box 3">
            <a:extLst>
              <a:ext uri="{FF2B5EF4-FFF2-40B4-BE49-F238E27FC236}">
                <a16:creationId xmlns:a16="http://schemas.microsoft.com/office/drawing/2014/main" id="{8436972E-70EA-42ED-987D-B1C03ACB04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009650"/>
            <a:ext cx="4683125" cy="1189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dirty="0">
                <a:solidFill>
                  <a:srgbClr val="0000FF"/>
                </a:solidFill>
              </a:rPr>
              <a:t>ICE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/>
              <a:t>--</a:t>
            </a:r>
            <a:r>
              <a:rPr lang="en-US" altLang="en-US" sz="1200" dirty="0" err="1"/>
              <a:t>Im</a:t>
            </a:r>
            <a:r>
              <a:rPr lang="en-US" altLang="en-US" sz="1200" dirty="0"/>
              <a:t> </a:t>
            </a:r>
            <a:r>
              <a:rPr lang="en-US" altLang="en-US" sz="1200" dirty="0" err="1"/>
              <a:t>Wesentlichen</a:t>
            </a:r>
            <a:r>
              <a:rPr lang="en-US" altLang="en-US" sz="1200" dirty="0"/>
              <a:t> immer </a:t>
            </a:r>
            <a:r>
              <a:rPr lang="en-US" altLang="en-US" sz="1200" dirty="0" err="1"/>
              <a:t>einseitig</a:t>
            </a:r>
            <a:endParaRPr lang="en-US" altLang="en-US" sz="1200" dirty="0"/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/>
              <a:t>--Nicht </a:t>
            </a:r>
            <a:r>
              <a:rPr lang="en-US" altLang="en-US" sz="1200" dirty="0" err="1"/>
              <a:t>familiär</a:t>
            </a:r>
            <a:endParaRPr lang="en-US" altLang="en-US" sz="1200" dirty="0"/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/>
              <a:t>--</a:t>
            </a:r>
            <a:r>
              <a:rPr lang="en-US" altLang="en-US" sz="1200" dirty="0" err="1"/>
              <a:t>Häufiger</a:t>
            </a:r>
            <a:r>
              <a:rPr lang="en-US" altLang="en-US" sz="1200" dirty="0"/>
              <a:t> </a:t>
            </a:r>
            <a:r>
              <a:rPr lang="en-US" altLang="en-US" sz="1200" dirty="0" err="1"/>
              <a:t>bei</a:t>
            </a:r>
            <a:r>
              <a:rPr lang="en-US" altLang="en-US" sz="1200" dirty="0"/>
              <a:t> Frauen </a:t>
            </a:r>
            <a:r>
              <a:rPr lang="en-US" altLang="en-US" sz="1200" dirty="0" err="1"/>
              <a:t>als</a:t>
            </a:r>
            <a:r>
              <a:rPr lang="en-US" altLang="en-US" sz="1200" dirty="0"/>
              <a:t> </a:t>
            </a:r>
            <a:r>
              <a:rPr lang="en-US" altLang="en-US" sz="1200" dirty="0" err="1"/>
              <a:t>bei</a:t>
            </a:r>
            <a:r>
              <a:rPr lang="en-US" altLang="en-US" sz="1200" dirty="0"/>
              <a:t> </a:t>
            </a:r>
            <a:r>
              <a:rPr lang="en-US" altLang="en-US" sz="1200" dirty="0" err="1"/>
              <a:t>Männern</a:t>
            </a:r>
            <a:endParaRPr lang="en-US" altLang="en-US" sz="1200" dirty="0"/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/>
              <a:t>--„Hammered-Silver“-</a:t>
            </a:r>
            <a:r>
              <a:rPr lang="en-US" altLang="en-US" sz="1200" dirty="0" err="1"/>
              <a:t>Erscheinungsbild</a:t>
            </a:r>
            <a:endParaRPr lang="en-US" altLang="en-US" sz="1200" dirty="0"/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/>
              <a:t>--Starker Zusammenhang </a:t>
            </a:r>
            <a:r>
              <a:rPr lang="en-US" altLang="en-US" sz="1200" dirty="0" err="1"/>
              <a:t>mit</a:t>
            </a:r>
            <a:r>
              <a:rPr lang="en-US" altLang="en-US" sz="1200" dirty="0"/>
              <a:t> </a:t>
            </a:r>
            <a:r>
              <a:rPr lang="en-US" altLang="en-US" sz="1200" dirty="0" err="1"/>
              <a:t>Glaukom</a:t>
            </a:r>
            <a:endParaRPr lang="en-US" altLang="en-US" sz="1200" dirty="0"/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/>
              <a:t>--</a:t>
            </a:r>
            <a:r>
              <a:rPr lang="en-US" altLang="en-US" sz="1200" dirty="0" err="1"/>
              <a:t>Hornhautödem</a:t>
            </a:r>
            <a:r>
              <a:rPr lang="en-US" altLang="en-US" sz="1200" dirty="0"/>
              <a:t> </a:t>
            </a:r>
            <a:r>
              <a:rPr lang="en-US" altLang="en-US" sz="1200" dirty="0" err="1"/>
              <a:t>als</a:t>
            </a:r>
            <a:r>
              <a:rPr lang="en-US" altLang="en-US" sz="1200" dirty="0"/>
              <a:t> </a:t>
            </a:r>
            <a:r>
              <a:rPr lang="en-US" altLang="en-US" sz="1200" dirty="0" err="1"/>
              <a:t>charakteristisches</a:t>
            </a:r>
            <a:r>
              <a:rPr lang="en-US" altLang="en-US" sz="1200" dirty="0"/>
              <a:t> </a:t>
            </a:r>
            <a:r>
              <a:rPr lang="en-US" altLang="en-US" sz="1200" dirty="0" err="1"/>
              <a:t>Merkmal</a:t>
            </a:r>
            <a:r>
              <a:rPr lang="en-US" altLang="en-US" sz="1200" dirty="0"/>
              <a:t> </a:t>
            </a:r>
            <a:r>
              <a:rPr lang="en-US" altLang="en-US" sz="1200" dirty="0" err="1"/>
              <a:t>einiger</a:t>
            </a:r>
            <a:r>
              <a:rPr lang="en-US" altLang="en-US" sz="1200" dirty="0"/>
              <a:t> Formen</a:t>
            </a:r>
          </a:p>
        </p:txBody>
      </p:sp>
      <p:sp>
        <p:nvSpPr>
          <p:cNvPr id="21509" name="Text Box 4">
            <a:extLst>
              <a:ext uri="{FF2B5EF4-FFF2-40B4-BE49-F238E27FC236}">
                <a16:creationId xmlns:a16="http://schemas.microsoft.com/office/drawing/2014/main" id="{04D645CE-97C4-420D-84DE-AF041E3BA2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2879725"/>
            <a:ext cx="5551488" cy="163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PPMD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--Beidseitig, kann jedoch so asymmetrisch sein, dass es einseitig erscheint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--Autosomal-dominant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--Frauen = Männer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--Bänder, Bläschen, unterschiedliche Trübungen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--Leichter Zusammenhang mit Glaukom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--Ein Hornhautödem kann auftreten, ist jedoch kein charakteristisches Merkmal</a:t>
            </a:r>
          </a:p>
        </p:txBody>
      </p:sp>
      <p:sp>
        <p:nvSpPr>
          <p:cNvPr id="21510" name="Text Box 5">
            <a:extLst>
              <a:ext uri="{FF2B5EF4-FFF2-40B4-BE49-F238E27FC236}">
                <a16:creationId xmlns:a16="http://schemas.microsoft.com/office/drawing/2014/main" id="{08BE5E3D-EC1C-4792-8BCA-13A73FCC18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860925"/>
            <a:ext cx="3230563" cy="163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Fuchs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--Praktisch immer beidseitig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--Autosomal-dominant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--Frauen &gt; Männer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--Guttae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--?Kein Zusammenhang mit Glaukom?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--Hornhautödem häufig</a:t>
            </a:r>
          </a:p>
        </p:txBody>
      </p:sp>
      <p:sp>
        <p:nvSpPr>
          <p:cNvPr id="21511" name="Text Box 6">
            <a:extLst>
              <a:ext uri="{FF2B5EF4-FFF2-40B4-BE49-F238E27FC236}">
                <a16:creationId xmlns:a16="http://schemas.microsoft.com/office/drawing/2014/main" id="{AB58D1CB-92DD-44FC-950B-384D65015B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70113" y="2778125"/>
            <a:ext cx="5508625" cy="2062163"/>
          </a:xfrm>
          <a:prstGeom prst="rect">
            <a:avLst/>
          </a:prstGeom>
          <a:solidFill>
            <a:srgbClr val="FF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 i="1" dirty="0">
                <a:solidFill>
                  <a:srgbClr val="0000FF"/>
                </a:solidFill>
              </a:rPr>
              <a:t>Welche verschiedenen Subtypen von </a:t>
            </a:r>
            <a:r>
              <a:rPr lang="en-US" altLang="en-US" sz="1200" dirty="0">
                <a:solidFill>
                  <a:srgbClr val="0000FF"/>
                </a:solidFill>
              </a:rPr>
              <a:t>ICE</a:t>
            </a:r>
            <a:r>
              <a:rPr lang="en-US" altLang="en-US" sz="1200" i="1" dirty="0">
                <a:solidFill>
                  <a:srgbClr val="0000FF"/>
                </a:solidFill>
              </a:rPr>
              <a:t> gibt es?</a:t>
            </a:r>
          </a:p>
          <a:p>
            <a:pPr eaLnBrk="1" hangingPunct="1"/>
            <a:r>
              <a:rPr lang="en-US" altLang="en-US" sz="1200" dirty="0">
                <a:solidFill>
                  <a:srgbClr val="0000FF"/>
                </a:solidFill>
              </a:rPr>
              <a:t>Zwei sind gut etabliert und anerkannt; es handelt sich um:</a:t>
            </a:r>
          </a:p>
          <a:p>
            <a:pPr eaLnBrk="1" hangingPunct="1"/>
            <a:r>
              <a:rPr lang="en-US" altLang="en-US" sz="1200" b="1" dirty="0">
                <a:solidFill>
                  <a:srgbClr val="0000FF"/>
                </a:solidFill>
              </a:rPr>
              <a:t>--Chandler-Syndrom</a:t>
            </a:r>
          </a:p>
          <a:p>
            <a:pPr eaLnBrk="1" hangingPunct="1"/>
            <a:r>
              <a:rPr lang="en-US" altLang="en-US" sz="1200" b="1" dirty="0">
                <a:solidFill>
                  <a:srgbClr val="0000FF"/>
                </a:solidFill>
              </a:rPr>
              <a:t>--Essentielle (progressive) Irisatrophie</a:t>
            </a:r>
          </a:p>
          <a:p>
            <a:pPr eaLnBrk="1" hangingPunct="1"/>
            <a:r>
              <a:rPr lang="en-US" altLang="en-US" sz="1200" dirty="0"/>
              <a:t>Der Status der beiden anderen ist umstritten; es handelt sich um:</a:t>
            </a:r>
          </a:p>
          <a:p>
            <a:pPr eaLnBrk="1" hangingPunct="1"/>
            <a:r>
              <a:rPr lang="en-US" altLang="en-US" sz="1200" b="1" dirty="0"/>
              <a:t>--Cogan-Reese-Syndrom</a:t>
            </a:r>
          </a:p>
          <a:p>
            <a:pPr eaLnBrk="1" hangingPunct="1"/>
            <a:r>
              <a:rPr lang="en-US" altLang="en-US" sz="1200" b="1" dirty="0"/>
              <a:t>--Iris-Nävus-Syndrom</a:t>
            </a:r>
          </a:p>
          <a:p>
            <a:pPr eaLnBrk="1" hangingPunct="1"/>
            <a:r>
              <a:rPr lang="en-US" altLang="en-US" sz="1200" dirty="0"/>
              <a:t>(Weitere Einzelheiten finden Sie in der ICE-Foliensammlung, </a:t>
            </a:r>
            <a:r>
              <a:rPr lang="en-US" altLang="en-US" sz="1200" i="1" dirty="0"/>
              <a:t>K26</a:t>
            </a:r>
            <a:r>
              <a:rPr lang="en-US" altLang="en-US" sz="1200" dirty="0"/>
              <a:t>.)</a:t>
            </a:r>
          </a:p>
        </p:txBody>
      </p:sp>
      <p:sp>
        <p:nvSpPr>
          <p:cNvPr id="21512" name="Slide Number Placeholder 1">
            <a:extLst>
              <a:ext uri="{FF2B5EF4-FFF2-40B4-BE49-F238E27FC236}">
                <a16:creationId xmlns:a16="http://schemas.microsoft.com/office/drawing/2014/main" id="{9FDAA65F-BA8A-4BE3-91BE-F0A900298B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4182BBF7-74D4-461D-874E-C85589620A2F}" type="slidenum">
              <a:rPr lang="en-US" altLang="en-US"/>
              <a:t>23</a:t>
            </a:fld>
            <a:endParaRPr lang="en-US" alt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6">
            <a:extLst>
              <a:ext uri="{FF2B5EF4-FFF2-40B4-BE49-F238E27FC236}">
                <a16:creationId xmlns:a16="http://schemas.microsoft.com/office/drawing/2014/main" id="{F0D7BD96-8456-48DB-A5F0-0DC7727A9F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70113" y="2778125"/>
            <a:ext cx="4818062" cy="1816100"/>
          </a:xfrm>
          <a:prstGeom prst="rect">
            <a:avLst/>
          </a:prstGeom>
          <a:solidFill>
            <a:srgbClr val="FF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 i="1">
                <a:solidFill>
                  <a:srgbClr val="0000FF"/>
                </a:solidFill>
              </a:rPr>
              <a:t>Welche verschiedenen Subtypen von </a:t>
            </a:r>
            <a:r>
              <a:rPr lang="en-US" altLang="en-US" sz="1200">
                <a:solidFill>
                  <a:srgbClr val="0000FF"/>
                </a:solidFill>
              </a:rPr>
              <a:t>ICE</a:t>
            </a:r>
            <a:r>
              <a:rPr lang="en-US" altLang="en-US" sz="1200" i="1">
                <a:solidFill>
                  <a:srgbClr val="0000FF"/>
                </a:solidFill>
              </a:rPr>
              <a:t> gibt es?</a:t>
            </a:r>
          </a:p>
          <a:p>
            <a:pPr eaLnBrk="1" hangingPunct="1"/>
            <a:r>
              <a:rPr lang="en-US" altLang="en-US" sz="1200">
                <a:solidFill>
                  <a:srgbClr val="0000FF"/>
                </a:solidFill>
              </a:rPr>
              <a:t>Zwei sind gut etabliert und anerkannt; es handelt sich um:</a:t>
            </a:r>
          </a:p>
          <a:p>
            <a:pPr eaLnBrk="1" hangingPunct="1"/>
            <a:r>
              <a:rPr lang="en-US" altLang="en-US" sz="1200" b="1">
                <a:solidFill>
                  <a:srgbClr val="0000FF"/>
                </a:solidFill>
              </a:rPr>
              <a:t>--Chandler-Syndrom</a:t>
            </a:r>
          </a:p>
          <a:p>
            <a:pPr eaLnBrk="1" hangingPunct="1"/>
            <a:r>
              <a:rPr lang="en-US" altLang="en-US" sz="1200" b="1">
                <a:solidFill>
                  <a:srgbClr val="0000FF"/>
                </a:solidFill>
              </a:rPr>
              <a:t>--Essentielle (progressive) Irisatrophie</a:t>
            </a:r>
          </a:p>
          <a:p>
            <a:pPr eaLnBrk="1" hangingPunct="1"/>
            <a:r>
              <a:rPr lang="en-US" altLang="en-US" sz="1200">
                <a:solidFill>
                  <a:srgbClr val="0000FF"/>
                </a:solidFill>
              </a:rPr>
              <a:t>Der Status der beiden anderen ist umstritten; es handelt sich dabei um:</a:t>
            </a:r>
          </a:p>
          <a:p>
            <a:pPr eaLnBrk="1" hangingPunct="1"/>
            <a:r>
              <a:rPr lang="en-US" altLang="en-US" sz="1200" b="1">
                <a:solidFill>
                  <a:srgbClr val="FFCCFF"/>
                </a:solidFill>
              </a:rPr>
              <a:t>--Cogan-Reese-Syndrom</a:t>
            </a:r>
          </a:p>
          <a:p>
            <a:pPr eaLnBrk="1" hangingPunct="1"/>
            <a:r>
              <a:rPr lang="en-US" altLang="en-US" sz="1200" b="1">
                <a:solidFill>
                  <a:srgbClr val="FFCCFF"/>
                </a:solidFill>
              </a:rPr>
              <a:t>--Iris-Nävus-Syndrom</a:t>
            </a:r>
          </a:p>
          <a:p>
            <a:pPr eaLnBrk="1" hangingPunct="1"/>
            <a:r>
              <a:rPr lang="en-US" altLang="en-US" sz="1200">
                <a:solidFill>
                  <a:srgbClr val="FFCCFF"/>
                </a:solidFill>
              </a:rPr>
              <a:t>(Weitere Einzelheiten finden Sie in der ICE-Foliensammlung.)</a:t>
            </a:r>
          </a:p>
        </p:txBody>
      </p:sp>
      <p:sp>
        <p:nvSpPr>
          <p:cNvPr id="21507" name="Text Box 2">
            <a:extLst>
              <a:ext uri="{FF2B5EF4-FFF2-40B4-BE49-F238E27FC236}">
                <a16:creationId xmlns:a16="http://schemas.microsoft.com/office/drawing/2014/main" id="{C43390CE-B315-4112-AED4-C60BB76086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4050" y="228600"/>
            <a:ext cx="5238750" cy="39498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en-US" sz="1200" b="1" dirty="0">
                <a:solidFill>
                  <a:srgbClr val="9900FF"/>
                </a:solidFill>
              </a:rPr>
              <a:t>Ist es ICE, PPMD oder Fuchs</a:t>
            </a:r>
            <a:r>
              <a:rPr lang="en-US" altLang="en-US" sz="1200" b="1" dirty="0">
                <a:solidFill>
                  <a:srgbClr val="9900FF"/>
                </a:solidFill>
              </a:rPr>
              <a:t>?</a:t>
            </a:r>
          </a:p>
          <a:p>
            <a:pPr algn="ctr" eaLnBrk="1" hangingPunct="1"/>
            <a:r>
              <a:rPr lang="en-US" altLang="en-US" sz="1200" b="1" dirty="0" err="1">
                <a:solidFill>
                  <a:srgbClr val="9900FF"/>
                </a:solidFill>
              </a:rPr>
              <a:t>Ordnen</a:t>
            </a:r>
            <a:r>
              <a:rPr lang="en-US" altLang="en-US" sz="1200" b="1" dirty="0">
                <a:solidFill>
                  <a:srgbClr val="9900FF"/>
                </a:solidFill>
              </a:rPr>
              <a:t> Sie </a:t>
            </a:r>
            <a:r>
              <a:rPr lang="en-US" altLang="en-US" sz="1200" b="1" dirty="0" err="1">
                <a:solidFill>
                  <a:srgbClr val="9900FF"/>
                </a:solidFill>
              </a:rPr>
              <a:t>jede</a:t>
            </a:r>
            <a:r>
              <a:rPr lang="en-US" altLang="en-US" sz="1200" b="1" dirty="0">
                <a:solidFill>
                  <a:srgbClr val="9900FF"/>
                </a:solidFill>
              </a:rPr>
              <a:t> </a:t>
            </a:r>
            <a:r>
              <a:rPr lang="en-US" altLang="en-US" sz="1200" b="1" dirty="0" err="1">
                <a:solidFill>
                  <a:srgbClr val="9900FF"/>
                </a:solidFill>
              </a:rPr>
              <a:t>Aussage</a:t>
            </a:r>
            <a:r>
              <a:rPr lang="en-US" altLang="en-US" sz="1200" b="1" dirty="0">
                <a:solidFill>
                  <a:srgbClr val="9900FF"/>
                </a:solidFill>
              </a:rPr>
              <a:t> der </a:t>
            </a:r>
            <a:r>
              <a:rPr lang="en-US" altLang="en-US" sz="1200" b="1" dirty="0" err="1">
                <a:solidFill>
                  <a:srgbClr val="9900FF"/>
                </a:solidFill>
              </a:rPr>
              <a:t>richtigen</a:t>
            </a:r>
            <a:r>
              <a:rPr lang="en-US" altLang="en-US" sz="1200" b="1" dirty="0">
                <a:solidFill>
                  <a:srgbClr val="9900FF"/>
                </a:solidFill>
              </a:rPr>
              <a:t> </a:t>
            </a:r>
            <a:r>
              <a:rPr lang="en-US" altLang="en-US" sz="1200" b="1" dirty="0" err="1">
                <a:solidFill>
                  <a:srgbClr val="9900FF"/>
                </a:solidFill>
              </a:rPr>
              <a:t>Erkrankung</a:t>
            </a:r>
            <a:r>
              <a:rPr lang="en-US" altLang="en-US" sz="1200" b="1" dirty="0">
                <a:solidFill>
                  <a:srgbClr val="9900FF"/>
                </a:solidFill>
              </a:rPr>
              <a:t> </a:t>
            </a:r>
            <a:r>
              <a:rPr lang="en-US" altLang="en-US" sz="1200" b="1" dirty="0" err="1">
                <a:solidFill>
                  <a:srgbClr val="9900FF"/>
                </a:solidFill>
              </a:rPr>
              <a:t>zu</a:t>
            </a:r>
            <a:endParaRPr lang="en-US" altLang="en-US" sz="1200" b="1" dirty="0">
              <a:solidFill>
                <a:srgbClr val="9900FF"/>
              </a:solidFill>
            </a:endParaRPr>
          </a:p>
        </p:txBody>
      </p:sp>
      <p:sp>
        <p:nvSpPr>
          <p:cNvPr id="21508" name="Text Box 3">
            <a:extLst>
              <a:ext uri="{FF2B5EF4-FFF2-40B4-BE49-F238E27FC236}">
                <a16:creationId xmlns:a16="http://schemas.microsoft.com/office/drawing/2014/main" id="{8436972E-70EA-42ED-987D-B1C03ACB04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009650"/>
            <a:ext cx="4683125" cy="1189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dirty="0">
                <a:solidFill>
                  <a:srgbClr val="0000FF"/>
                </a:solidFill>
              </a:rPr>
              <a:t>ICE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/>
              <a:t>--</a:t>
            </a:r>
            <a:r>
              <a:rPr lang="en-US" altLang="en-US" sz="1200" dirty="0" err="1"/>
              <a:t>Im</a:t>
            </a:r>
            <a:r>
              <a:rPr lang="en-US" altLang="en-US" sz="1200" dirty="0"/>
              <a:t> </a:t>
            </a:r>
            <a:r>
              <a:rPr lang="en-US" altLang="en-US" sz="1200" dirty="0" err="1"/>
              <a:t>Wesentlichen</a:t>
            </a:r>
            <a:r>
              <a:rPr lang="en-US" altLang="en-US" sz="1200" dirty="0"/>
              <a:t> immer </a:t>
            </a:r>
            <a:r>
              <a:rPr lang="en-US" altLang="en-US" sz="1200" dirty="0" err="1"/>
              <a:t>einseitig</a:t>
            </a:r>
            <a:endParaRPr lang="en-US" altLang="en-US" sz="1200" dirty="0"/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/>
              <a:t>--Nicht </a:t>
            </a:r>
            <a:r>
              <a:rPr lang="en-US" altLang="en-US" sz="1200" dirty="0" err="1"/>
              <a:t>familiär</a:t>
            </a:r>
            <a:endParaRPr lang="en-US" altLang="en-US" sz="1200" dirty="0"/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/>
              <a:t>--</a:t>
            </a:r>
            <a:r>
              <a:rPr lang="en-US" altLang="en-US" sz="1200" dirty="0" err="1"/>
              <a:t>Häufiger</a:t>
            </a:r>
            <a:r>
              <a:rPr lang="en-US" altLang="en-US" sz="1200" dirty="0"/>
              <a:t> </a:t>
            </a:r>
            <a:r>
              <a:rPr lang="en-US" altLang="en-US" sz="1200" dirty="0" err="1"/>
              <a:t>bei</a:t>
            </a:r>
            <a:r>
              <a:rPr lang="en-US" altLang="en-US" sz="1200" dirty="0"/>
              <a:t> Frauen </a:t>
            </a:r>
            <a:r>
              <a:rPr lang="en-US" altLang="en-US" sz="1200" dirty="0" err="1"/>
              <a:t>als</a:t>
            </a:r>
            <a:r>
              <a:rPr lang="en-US" altLang="en-US" sz="1200" dirty="0"/>
              <a:t> </a:t>
            </a:r>
            <a:r>
              <a:rPr lang="en-US" altLang="en-US" sz="1200" dirty="0" err="1"/>
              <a:t>bei</a:t>
            </a:r>
            <a:r>
              <a:rPr lang="en-US" altLang="en-US" sz="1200" dirty="0"/>
              <a:t> </a:t>
            </a:r>
            <a:r>
              <a:rPr lang="en-US" altLang="en-US" sz="1200" dirty="0" err="1"/>
              <a:t>Männern</a:t>
            </a:r>
            <a:endParaRPr lang="en-US" altLang="en-US" sz="1200" dirty="0"/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/>
              <a:t>--„Hammered-Silver“-</a:t>
            </a:r>
            <a:r>
              <a:rPr lang="en-US" altLang="en-US" sz="1200" dirty="0" err="1"/>
              <a:t>Erscheinungsbild</a:t>
            </a:r>
            <a:endParaRPr lang="en-US" altLang="en-US" sz="1200" dirty="0"/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/>
              <a:t>--Starker Zusammenhang </a:t>
            </a:r>
            <a:r>
              <a:rPr lang="en-US" altLang="en-US" sz="1200" dirty="0" err="1"/>
              <a:t>mit</a:t>
            </a:r>
            <a:r>
              <a:rPr lang="en-US" altLang="en-US" sz="1200" dirty="0"/>
              <a:t> </a:t>
            </a:r>
            <a:r>
              <a:rPr lang="en-US" altLang="en-US" sz="1200" dirty="0" err="1"/>
              <a:t>Glaukom</a:t>
            </a:r>
            <a:endParaRPr lang="en-US" altLang="en-US" sz="1200" dirty="0"/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/>
              <a:t>--</a:t>
            </a:r>
            <a:r>
              <a:rPr lang="en-US" altLang="en-US" sz="1200" dirty="0" err="1"/>
              <a:t>Hornhautödem</a:t>
            </a:r>
            <a:r>
              <a:rPr lang="en-US" altLang="en-US" sz="1200" dirty="0"/>
              <a:t> </a:t>
            </a:r>
            <a:r>
              <a:rPr lang="en-US" altLang="en-US" sz="1200" dirty="0" err="1"/>
              <a:t>als</a:t>
            </a:r>
            <a:r>
              <a:rPr lang="en-US" altLang="en-US" sz="1200" dirty="0"/>
              <a:t> </a:t>
            </a:r>
            <a:r>
              <a:rPr lang="en-US" altLang="en-US" sz="1200" dirty="0" err="1"/>
              <a:t>charakteristisches</a:t>
            </a:r>
            <a:r>
              <a:rPr lang="en-US" altLang="en-US" sz="1200" dirty="0"/>
              <a:t> </a:t>
            </a:r>
            <a:r>
              <a:rPr lang="en-US" altLang="en-US" sz="1200" dirty="0" err="1"/>
              <a:t>Merkmal</a:t>
            </a:r>
            <a:r>
              <a:rPr lang="en-US" altLang="en-US" sz="1200" dirty="0"/>
              <a:t> </a:t>
            </a:r>
            <a:r>
              <a:rPr lang="en-US" altLang="en-US" sz="1200" dirty="0" err="1"/>
              <a:t>einiger</a:t>
            </a:r>
            <a:r>
              <a:rPr lang="en-US" altLang="en-US" sz="1200" dirty="0"/>
              <a:t> Formen</a:t>
            </a:r>
          </a:p>
        </p:txBody>
      </p:sp>
      <p:sp>
        <p:nvSpPr>
          <p:cNvPr id="21509" name="Text Box 4">
            <a:extLst>
              <a:ext uri="{FF2B5EF4-FFF2-40B4-BE49-F238E27FC236}">
                <a16:creationId xmlns:a16="http://schemas.microsoft.com/office/drawing/2014/main" id="{04D645CE-97C4-420D-84DE-AF041E3BA2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2879725"/>
            <a:ext cx="5551488" cy="163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PPMD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--Beidseitig, kann jedoch so asymmetrisch sein, dass es einseitig erscheint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--Autosomal-dominant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--Frauen = Männer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--Bänder, Bläschen, unterschiedliche Trübungen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--Leichter Zusammenhang mit Glaukom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--Ein Hornhautödem kann auftreten, ist jedoch kein charakteristisches Merkmal</a:t>
            </a:r>
          </a:p>
        </p:txBody>
      </p:sp>
      <p:sp>
        <p:nvSpPr>
          <p:cNvPr id="21510" name="Text Box 5">
            <a:extLst>
              <a:ext uri="{FF2B5EF4-FFF2-40B4-BE49-F238E27FC236}">
                <a16:creationId xmlns:a16="http://schemas.microsoft.com/office/drawing/2014/main" id="{08BE5E3D-EC1C-4792-8BCA-13A73FCC18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860925"/>
            <a:ext cx="3230563" cy="163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Fuchs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--Praktisch immer beidseitig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--Autosomal-dominant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--Frauen &gt; Männer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--Guttae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--?Kein Zusammenhang mit Glaukom?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--Hornhautödem häufig</a:t>
            </a:r>
          </a:p>
        </p:txBody>
      </p:sp>
      <p:sp>
        <p:nvSpPr>
          <p:cNvPr id="21511" name="Text Box 6">
            <a:extLst>
              <a:ext uri="{FF2B5EF4-FFF2-40B4-BE49-F238E27FC236}">
                <a16:creationId xmlns:a16="http://schemas.microsoft.com/office/drawing/2014/main" id="{AB58D1CB-92DD-44FC-950B-384D65015B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70113" y="2778125"/>
            <a:ext cx="5508239" cy="2154436"/>
          </a:xfrm>
          <a:prstGeom prst="rect">
            <a:avLst/>
          </a:prstGeom>
          <a:solidFill>
            <a:srgbClr val="FF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 i="1" dirty="0">
                <a:solidFill>
                  <a:srgbClr val="0000FF"/>
                </a:solidFill>
              </a:rPr>
              <a:t>Welche verschiedenen Subtypen von </a:t>
            </a:r>
            <a:r>
              <a:rPr lang="en-US" altLang="en-US" sz="1200" dirty="0">
                <a:solidFill>
                  <a:srgbClr val="0000FF"/>
                </a:solidFill>
              </a:rPr>
              <a:t>ICE</a:t>
            </a:r>
            <a:r>
              <a:rPr lang="en-US" altLang="en-US" sz="1200" i="1" dirty="0">
                <a:solidFill>
                  <a:srgbClr val="0000FF"/>
                </a:solidFill>
              </a:rPr>
              <a:t> gibt es?</a:t>
            </a:r>
          </a:p>
          <a:p>
            <a:pPr eaLnBrk="1" hangingPunct="1"/>
            <a:r>
              <a:rPr lang="en-US" altLang="en-US" sz="1200" dirty="0">
                <a:solidFill>
                  <a:srgbClr val="0000FF"/>
                </a:solidFill>
              </a:rPr>
              <a:t>Zwei sind gut etabliert und anerkannt; es handelt sich um:</a:t>
            </a:r>
          </a:p>
          <a:p>
            <a:pPr eaLnBrk="1" hangingPunct="1"/>
            <a:r>
              <a:rPr lang="en-US" altLang="en-US" sz="1200" b="1" dirty="0">
                <a:solidFill>
                  <a:srgbClr val="0000FF"/>
                </a:solidFill>
              </a:rPr>
              <a:t>--Chandler-Syndrom</a:t>
            </a:r>
          </a:p>
          <a:p>
            <a:pPr eaLnBrk="1" hangingPunct="1"/>
            <a:r>
              <a:rPr lang="en-US" altLang="en-US" sz="1200" b="1" dirty="0">
                <a:solidFill>
                  <a:srgbClr val="0000FF"/>
                </a:solidFill>
              </a:rPr>
              <a:t>--Essentielle (progressive) Irisatrophie</a:t>
            </a:r>
          </a:p>
          <a:p>
            <a:pPr eaLnBrk="1" hangingPunct="1"/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Der Status der beiden anderen ist umstritten; es handelt sich um:</a:t>
            </a:r>
          </a:p>
          <a:p>
            <a:pPr eaLnBrk="1" hangingPunct="1"/>
            <a:r>
              <a:rPr lang="en-US" altLang="en-US" sz="1200" b="1" dirty="0">
                <a:solidFill>
                  <a:schemeClr val="bg1">
                    <a:lumMod val="65000"/>
                  </a:schemeClr>
                </a:solidFill>
              </a:rPr>
              <a:t>--Cogan-Reese-Syndrom</a:t>
            </a:r>
          </a:p>
          <a:p>
            <a:pPr eaLnBrk="1" hangingPunct="1"/>
            <a:r>
              <a:rPr lang="en-US" altLang="en-US" sz="1200" b="1" dirty="0"/>
              <a:t>--Iris-Nävus-Syndrom</a:t>
            </a:r>
          </a:p>
          <a:p>
            <a:pPr eaLnBrk="1" hangingPunct="1"/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(Weitere Einzelheiten finden Sie in der ICE-Foliensammlung, </a:t>
            </a: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K26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.)</a:t>
            </a:r>
          </a:p>
        </p:txBody>
      </p:sp>
      <p:sp>
        <p:nvSpPr>
          <p:cNvPr id="21512" name="Slide Number Placeholder 1">
            <a:extLst>
              <a:ext uri="{FF2B5EF4-FFF2-40B4-BE49-F238E27FC236}">
                <a16:creationId xmlns:a16="http://schemas.microsoft.com/office/drawing/2014/main" id="{9FDAA65F-BA8A-4BE3-91BE-F0A900298B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4182BBF7-74D4-461D-874E-C85589620A2F}" type="slidenum">
              <a:rPr lang="en-US" altLang="en-US"/>
              <a:t>24</a:t>
            </a:fld>
            <a:endParaRPr lang="en-US" altLang="en-US"/>
          </a:p>
        </p:txBody>
      </p:sp>
      <p:sp>
        <p:nvSpPr>
          <p:cNvPr id="13" name="Text Box 17">
            <a:extLst>
              <a:ext uri="{FF2B5EF4-FFF2-40B4-BE49-F238E27FC236}">
                <a16:creationId xmlns:a16="http://schemas.microsoft.com/office/drawing/2014/main" id="{BFBB4692-A02D-4E08-A675-CC745FBC0C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3432" y="1945759"/>
            <a:ext cx="7510967" cy="1323439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Für das OKAP empfehle ich, sie so zu betrachten, wie es das BCSC tut: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/>
                </a:solidFill>
              </a:rPr>
              <a:t> Iris-Nävus-Syndrom (auch bekannt als Cogan-Reese-Syndrom)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/>
                </a:solidFill>
              </a:rPr>
              <a:t>Chandler-Syndrom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/>
                </a:solidFill>
              </a:rPr>
              <a:t>Essentielle Irisatrophie</a:t>
            </a:r>
          </a:p>
        </p:txBody>
      </p:sp>
    </p:spTree>
    <p:extLst>
      <p:ext uri="{BB962C8B-B14F-4D97-AF65-F5344CB8AC3E}">
        <p14:creationId xmlns:p14="http://schemas.microsoft.com/office/powerpoint/2010/main" val="7558517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6">
            <a:extLst>
              <a:ext uri="{FF2B5EF4-FFF2-40B4-BE49-F238E27FC236}">
                <a16:creationId xmlns:a16="http://schemas.microsoft.com/office/drawing/2014/main" id="{F0D7BD96-8456-48DB-A5F0-0DC7727A9F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70113" y="2778125"/>
            <a:ext cx="4818062" cy="1816100"/>
          </a:xfrm>
          <a:prstGeom prst="rect">
            <a:avLst/>
          </a:prstGeom>
          <a:solidFill>
            <a:srgbClr val="FF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 i="1">
                <a:solidFill>
                  <a:srgbClr val="0000FF"/>
                </a:solidFill>
              </a:rPr>
              <a:t>Welche verschiedenen Subtypen von </a:t>
            </a:r>
            <a:r>
              <a:rPr lang="en-US" altLang="en-US" sz="1200">
                <a:solidFill>
                  <a:srgbClr val="0000FF"/>
                </a:solidFill>
              </a:rPr>
              <a:t>ICE</a:t>
            </a:r>
            <a:r>
              <a:rPr lang="en-US" altLang="en-US" sz="1200" i="1">
                <a:solidFill>
                  <a:srgbClr val="0000FF"/>
                </a:solidFill>
              </a:rPr>
              <a:t> gibt es?</a:t>
            </a:r>
          </a:p>
          <a:p>
            <a:pPr eaLnBrk="1" hangingPunct="1"/>
            <a:r>
              <a:rPr lang="en-US" altLang="en-US" sz="1200">
                <a:solidFill>
                  <a:srgbClr val="0000FF"/>
                </a:solidFill>
              </a:rPr>
              <a:t>Zwei sind gut etabliert und anerkannt; es handelt sich um:</a:t>
            </a:r>
          </a:p>
          <a:p>
            <a:pPr eaLnBrk="1" hangingPunct="1"/>
            <a:r>
              <a:rPr lang="en-US" altLang="en-US" sz="1200" b="1">
                <a:solidFill>
                  <a:srgbClr val="0000FF"/>
                </a:solidFill>
              </a:rPr>
              <a:t>--Chandler-Syndrom</a:t>
            </a:r>
          </a:p>
          <a:p>
            <a:pPr eaLnBrk="1" hangingPunct="1"/>
            <a:r>
              <a:rPr lang="en-US" altLang="en-US" sz="1200" b="1">
                <a:solidFill>
                  <a:srgbClr val="0000FF"/>
                </a:solidFill>
              </a:rPr>
              <a:t>--Essentielle (progressive) Irisatrophie</a:t>
            </a:r>
          </a:p>
          <a:p>
            <a:pPr eaLnBrk="1" hangingPunct="1"/>
            <a:r>
              <a:rPr lang="en-US" altLang="en-US" sz="1200">
                <a:solidFill>
                  <a:srgbClr val="0000FF"/>
                </a:solidFill>
              </a:rPr>
              <a:t>Der Status der beiden anderen ist umstritten; es handelt sich dabei um:</a:t>
            </a:r>
          </a:p>
          <a:p>
            <a:pPr eaLnBrk="1" hangingPunct="1"/>
            <a:r>
              <a:rPr lang="en-US" altLang="en-US" sz="1200" b="1">
                <a:solidFill>
                  <a:srgbClr val="FFCCFF"/>
                </a:solidFill>
              </a:rPr>
              <a:t>--Cogan-Reese-Syndrom</a:t>
            </a:r>
          </a:p>
          <a:p>
            <a:pPr eaLnBrk="1" hangingPunct="1"/>
            <a:r>
              <a:rPr lang="en-US" altLang="en-US" sz="1200" b="1">
                <a:solidFill>
                  <a:srgbClr val="FFCCFF"/>
                </a:solidFill>
              </a:rPr>
              <a:t>--Iris-Nävus-Syndrom</a:t>
            </a:r>
          </a:p>
          <a:p>
            <a:pPr eaLnBrk="1" hangingPunct="1"/>
            <a:r>
              <a:rPr lang="en-US" altLang="en-US" sz="1200">
                <a:solidFill>
                  <a:srgbClr val="FFCCFF"/>
                </a:solidFill>
              </a:rPr>
              <a:t>(Weitere Einzelheiten finden Sie in der ICE-Foliensammlung.)</a:t>
            </a:r>
          </a:p>
        </p:txBody>
      </p:sp>
      <p:sp>
        <p:nvSpPr>
          <p:cNvPr id="21507" name="Text Box 2">
            <a:extLst>
              <a:ext uri="{FF2B5EF4-FFF2-40B4-BE49-F238E27FC236}">
                <a16:creationId xmlns:a16="http://schemas.microsoft.com/office/drawing/2014/main" id="{C43390CE-B315-4112-AED4-C60BB76086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4050" y="228600"/>
            <a:ext cx="5238750" cy="39498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en-US" sz="1200" b="1" dirty="0">
                <a:solidFill>
                  <a:srgbClr val="9900FF"/>
                </a:solidFill>
              </a:rPr>
              <a:t>Ist es ICE, PPMD oder Fuchs</a:t>
            </a:r>
            <a:r>
              <a:rPr lang="en-US" altLang="en-US" sz="1200" b="1" dirty="0">
                <a:solidFill>
                  <a:srgbClr val="9900FF"/>
                </a:solidFill>
              </a:rPr>
              <a:t>?</a:t>
            </a:r>
          </a:p>
          <a:p>
            <a:pPr algn="ctr" eaLnBrk="1" hangingPunct="1"/>
            <a:r>
              <a:rPr lang="en-US" altLang="en-US" sz="1200" b="1" dirty="0" err="1">
                <a:solidFill>
                  <a:srgbClr val="9900FF"/>
                </a:solidFill>
              </a:rPr>
              <a:t>Ordnen</a:t>
            </a:r>
            <a:r>
              <a:rPr lang="en-US" altLang="en-US" sz="1200" b="1" dirty="0">
                <a:solidFill>
                  <a:srgbClr val="9900FF"/>
                </a:solidFill>
              </a:rPr>
              <a:t> Sie </a:t>
            </a:r>
            <a:r>
              <a:rPr lang="en-US" altLang="en-US" sz="1200" b="1" dirty="0" err="1">
                <a:solidFill>
                  <a:srgbClr val="9900FF"/>
                </a:solidFill>
              </a:rPr>
              <a:t>jede</a:t>
            </a:r>
            <a:r>
              <a:rPr lang="en-US" altLang="en-US" sz="1200" b="1" dirty="0">
                <a:solidFill>
                  <a:srgbClr val="9900FF"/>
                </a:solidFill>
              </a:rPr>
              <a:t> </a:t>
            </a:r>
            <a:r>
              <a:rPr lang="en-US" altLang="en-US" sz="1200" b="1" dirty="0" err="1">
                <a:solidFill>
                  <a:srgbClr val="9900FF"/>
                </a:solidFill>
              </a:rPr>
              <a:t>Aussage</a:t>
            </a:r>
            <a:r>
              <a:rPr lang="en-US" altLang="en-US" sz="1200" b="1" dirty="0">
                <a:solidFill>
                  <a:srgbClr val="9900FF"/>
                </a:solidFill>
              </a:rPr>
              <a:t> der </a:t>
            </a:r>
            <a:r>
              <a:rPr lang="en-US" altLang="en-US" sz="1200" b="1" dirty="0" err="1">
                <a:solidFill>
                  <a:srgbClr val="9900FF"/>
                </a:solidFill>
              </a:rPr>
              <a:t>richtigen</a:t>
            </a:r>
            <a:r>
              <a:rPr lang="en-US" altLang="en-US" sz="1200" b="1" dirty="0">
                <a:solidFill>
                  <a:srgbClr val="9900FF"/>
                </a:solidFill>
              </a:rPr>
              <a:t> </a:t>
            </a:r>
            <a:r>
              <a:rPr lang="en-US" altLang="en-US" sz="1200" b="1" dirty="0" err="1">
                <a:solidFill>
                  <a:srgbClr val="9900FF"/>
                </a:solidFill>
              </a:rPr>
              <a:t>Erkrankung</a:t>
            </a:r>
            <a:r>
              <a:rPr lang="en-US" altLang="en-US" sz="1200" b="1" dirty="0">
                <a:solidFill>
                  <a:srgbClr val="9900FF"/>
                </a:solidFill>
              </a:rPr>
              <a:t> </a:t>
            </a:r>
            <a:r>
              <a:rPr lang="en-US" altLang="en-US" sz="1200" b="1" dirty="0" err="1">
                <a:solidFill>
                  <a:srgbClr val="9900FF"/>
                </a:solidFill>
              </a:rPr>
              <a:t>zu</a:t>
            </a:r>
            <a:endParaRPr lang="en-US" altLang="en-US" sz="1200" b="1" dirty="0">
              <a:solidFill>
                <a:srgbClr val="9900FF"/>
              </a:solidFill>
            </a:endParaRPr>
          </a:p>
        </p:txBody>
      </p:sp>
      <p:sp>
        <p:nvSpPr>
          <p:cNvPr id="21508" name="Text Box 3">
            <a:extLst>
              <a:ext uri="{FF2B5EF4-FFF2-40B4-BE49-F238E27FC236}">
                <a16:creationId xmlns:a16="http://schemas.microsoft.com/office/drawing/2014/main" id="{8436972E-70EA-42ED-987D-B1C03ACB04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009650"/>
            <a:ext cx="4683125" cy="1189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dirty="0">
                <a:solidFill>
                  <a:srgbClr val="0000FF"/>
                </a:solidFill>
              </a:rPr>
              <a:t>ICE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/>
              <a:t>--</a:t>
            </a:r>
            <a:r>
              <a:rPr lang="en-US" altLang="en-US" sz="1200" dirty="0" err="1"/>
              <a:t>Im</a:t>
            </a:r>
            <a:r>
              <a:rPr lang="en-US" altLang="en-US" sz="1200" dirty="0"/>
              <a:t> </a:t>
            </a:r>
            <a:r>
              <a:rPr lang="en-US" altLang="en-US" sz="1200" dirty="0" err="1"/>
              <a:t>Wesentlichen</a:t>
            </a:r>
            <a:r>
              <a:rPr lang="en-US" altLang="en-US" sz="1200" dirty="0"/>
              <a:t> immer </a:t>
            </a:r>
            <a:r>
              <a:rPr lang="en-US" altLang="en-US" sz="1200" dirty="0" err="1"/>
              <a:t>einseitig</a:t>
            </a:r>
            <a:endParaRPr lang="en-US" altLang="en-US" sz="1200" dirty="0"/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/>
              <a:t>--Nicht </a:t>
            </a:r>
            <a:r>
              <a:rPr lang="en-US" altLang="en-US" sz="1200" dirty="0" err="1"/>
              <a:t>familiär</a:t>
            </a:r>
            <a:endParaRPr lang="en-US" altLang="en-US" sz="1200" dirty="0"/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/>
              <a:t>--</a:t>
            </a:r>
            <a:r>
              <a:rPr lang="en-US" altLang="en-US" sz="1200" dirty="0" err="1"/>
              <a:t>Häufiger</a:t>
            </a:r>
            <a:r>
              <a:rPr lang="en-US" altLang="en-US" sz="1200" dirty="0"/>
              <a:t> </a:t>
            </a:r>
            <a:r>
              <a:rPr lang="en-US" altLang="en-US" sz="1200" dirty="0" err="1"/>
              <a:t>bei</a:t>
            </a:r>
            <a:r>
              <a:rPr lang="en-US" altLang="en-US" sz="1200" dirty="0"/>
              <a:t> Frauen </a:t>
            </a:r>
            <a:r>
              <a:rPr lang="en-US" altLang="en-US" sz="1200" dirty="0" err="1"/>
              <a:t>als</a:t>
            </a:r>
            <a:r>
              <a:rPr lang="en-US" altLang="en-US" sz="1200" dirty="0"/>
              <a:t> </a:t>
            </a:r>
            <a:r>
              <a:rPr lang="en-US" altLang="en-US" sz="1200" dirty="0" err="1"/>
              <a:t>bei</a:t>
            </a:r>
            <a:r>
              <a:rPr lang="en-US" altLang="en-US" sz="1200" dirty="0"/>
              <a:t> </a:t>
            </a:r>
            <a:r>
              <a:rPr lang="en-US" altLang="en-US" sz="1200" dirty="0" err="1"/>
              <a:t>Männern</a:t>
            </a:r>
            <a:endParaRPr lang="en-US" altLang="en-US" sz="1200" dirty="0"/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/>
              <a:t>--„Hammered-Silver“-</a:t>
            </a:r>
            <a:r>
              <a:rPr lang="en-US" altLang="en-US" sz="1200" dirty="0" err="1"/>
              <a:t>Erscheinungsbild</a:t>
            </a:r>
            <a:endParaRPr lang="en-US" altLang="en-US" sz="1200" dirty="0"/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/>
              <a:t>--Starker Zusammenhang </a:t>
            </a:r>
            <a:r>
              <a:rPr lang="en-US" altLang="en-US" sz="1200" dirty="0" err="1"/>
              <a:t>mit</a:t>
            </a:r>
            <a:r>
              <a:rPr lang="en-US" altLang="en-US" sz="1200" dirty="0"/>
              <a:t> </a:t>
            </a:r>
            <a:r>
              <a:rPr lang="en-US" altLang="en-US" sz="1200" dirty="0" err="1"/>
              <a:t>Glaukom</a:t>
            </a:r>
            <a:endParaRPr lang="en-US" altLang="en-US" sz="1200" dirty="0"/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/>
              <a:t>--</a:t>
            </a:r>
            <a:r>
              <a:rPr lang="en-US" altLang="en-US" sz="1200" dirty="0" err="1"/>
              <a:t>Hornhautödem</a:t>
            </a:r>
            <a:r>
              <a:rPr lang="en-US" altLang="en-US" sz="1200" dirty="0"/>
              <a:t> </a:t>
            </a:r>
            <a:r>
              <a:rPr lang="en-US" altLang="en-US" sz="1200" dirty="0" err="1"/>
              <a:t>als</a:t>
            </a:r>
            <a:r>
              <a:rPr lang="en-US" altLang="en-US" sz="1200" dirty="0"/>
              <a:t> </a:t>
            </a:r>
            <a:r>
              <a:rPr lang="en-US" altLang="en-US" sz="1200" dirty="0" err="1"/>
              <a:t>charakteristisches</a:t>
            </a:r>
            <a:r>
              <a:rPr lang="en-US" altLang="en-US" sz="1200" dirty="0"/>
              <a:t> </a:t>
            </a:r>
            <a:r>
              <a:rPr lang="en-US" altLang="en-US" sz="1200" dirty="0" err="1"/>
              <a:t>Merkmal</a:t>
            </a:r>
            <a:r>
              <a:rPr lang="en-US" altLang="en-US" sz="1200" dirty="0"/>
              <a:t> </a:t>
            </a:r>
            <a:r>
              <a:rPr lang="en-US" altLang="en-US" sz="1200" dirty="0" err="1"/>
              <a:t>einiger</a:t>
            </a:r>
            <a:r>
              <a:rPr lang="en-US" altLang="en-US" sz="1200" dirty="0"/>
              <a:t> Formen</a:t>
            </a:r>
          </a:p>
        </p:txBody>
      </p:sp>
      <p:sp>
        <p:nvSpPr>
          <p:cNvPr id="21509" name="Text Box 4">
            <a:extLst>
              <a:ext uri="{FF2B5EF4-FFF2-40B4-BE49-F238E27FC236}">
                <a16:creationId xmlns:a16="http://schemas.microsoft.com/office/drawing/2014/main" id="{04D645CE-97C4-420D-84DE-AF041E3BA2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2879725"/>
            <a:ext cx="5551488" cy="163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PPMD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--Beidseitig, kann jedoch so asymmetrisch sein, dass es einseitig erscheint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--Autosomal-dominant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--Frauen = Männer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--Bänder, Bläschen, unterschiedliche Trübungen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--Leichter Zusammenhang mit Glaukom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--Ein Hornhautödem kann auftreten, ist jedoch kein charakteristisches Merkmal</a:t>
            </a:r>
          </a:p>
        </p:txBody>
      </p:sp>
      <p:sp>
        <p:nvSpPr>
          <p:cNvPr id="21510" name="Text Box 5">
            <a:extLst>
              <a:ext uri="{FF2B5EF4-FFF2-40B4-BE49-F238E27FC236}">
                <a16:creationId xmlns:a16="http://schemas.microsoft.com/office/drawing/2014/main" id="{08BE5E3D-EC1C-4792-8BCA-13A73FCC18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860925"/>
            <a:ext cx="3230563" cy="163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Fuchs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--Praktisch immer beidseitig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--Autosomal-dominant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--Frauen &gt; Männer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--Guttae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--?Kein Zusammenhang mit Glaukom?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--Hornhautödem häufig</a:t>
            </a:r>
          </a:p>
        </p:txBody>
      </p:sp>
      <p:sp>
        <p:nvSpPr>
          <p:cNvPr id="21511" name="Text Box 6">
            <a:extLst>
              <a:ext uri="{FF2B5EF4-FFF2-40B4-BE49-F238E27FC236}">
                <a16:creationId xmlns:a16="http://schemas.microsoft.com/office/drawing/2014/main" id="{AB58D1CB-92DD-44FC-950B-384D65015B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70113" y="2778125"/>
            <a:ext cx="5508239" cy="2154436"/>
          </a:xfrm>
          <a:prstGeom prst="rect">
            <a:avLst/>
          </a:prstGeom>
          <a:solidFill>
            <a:srgbClr val="FF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 i="1" dirty="0">
                <a:solidFill>
                  <a:srgbClr val="0000FF"/>
                </a:solidFill>
              </a:rPr>
              <a:t>Welche verschiedenen Subtypen von </a:t>
            </a:r>
            <a:r>
              <a:rPr lang="en-US" altLang="en-US" sz="1200" dirty="0">
                <a:solidFill>
                  <a:srgbClr val="0000FF"/>
                </a:solidFill>
              </a:rPr>
              <a:t>ICE</a:t>
            </a:r>
            <a:r>
              <a:rPr lang="en-US" altLang="en-US" sz="1200" i="1" dirty="0">
                <a:solidFill>
                  <a:srgbClr val="0000FF"/>
                </a:solidFill>
              </a:rPr>
              <a:t> gibt es?</a:t>
            </a:r>
          </a:p>
          <a:p>
            <a:pPr eaLnBrk="1" hangingPunct="1"/>
            <a:r>
              <a:rPr lang="en-US" altLang="en-US" sz="1200" dirty="0">
                <a:solidFill>
                  <a:srgbClr val="0000FF"/>
                </a:solidFill>
              </a:rPr>
              <a:t>Zwei sind gut etabliert und anerkannt; es handelt sich um:</a:t>
            </a:r>
          </a:p>
          <a:p>
            <a:pPr eaLnBrk="1" hangingPunct="1"/>
            <a:r>
              <a:rPr lang="en-US" altLang="en-US" sz="1200" b="1" dirty="0">
                <a:solidFill>
                  <a:srgbClr val="0000FF"/>
                </a:solidFill>
              </a:rPr>
              <a:t>--Chandler-Syndrom</a:t>
            </a:r>
          </a:p>
          <a:p>
            <a:pPr eaLnBrk="1" hangingPunct="1"/>
            <a:r>
              <a:rPr lang="en-US" altLang="en-US" sz="1200" b="1" dirty="0">
                <a:solidFill>
                  <a:srgbClr val="0000FF"/>
                </a:solidFill>
              </a:rPr>
              <a:t>--Essentielle (progressive) Irisatrophie</a:t>
            </a:r>
          </a:p>
          <a:p>
            <a:pPr eaLnBrk="1" hangingPunct="1"/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Der Status der beiden anderen ist umstritten; es handelt sich um:</a:t>
            </a:r>
          </a:p>
          <a:p>
            <a:pPr eaLnBrk="1" hangingPunct="1"/>
            <a:r>
              <a:rPr lang="en-US" altLang="en-US" sz="1200" b="1" dirty="0">
                <a:solidFill>
                  <a:schemeClr val="bg1">
                    <a:lumMod val="65000"/>
                  </a:schemeClr>
                </a:solidFill>
              </a:rPr>
              <a:t>--Cogan-Reese-Syndrom</a:t>
            </a:r>
          </a:p>
          <a:p>
            <a:pPr eaLnBrk="1" hangingPunct="1"/>
            <a:r>
              <a:rPr lang="en-US" altLang="en-US" sz="1200" b="1" dirty="0"/>
              <a:t>--Iris-Nävus-Syndrom</a:t>
            </a:r>
            <a:endParaRPr lang="en-US" altLang="en-US" b="1" dirty="0">
              <a:solidFill>
                <a:schemeClr val="bg1">
                  <a:lumMod val="50000"/>
                </a:schemeClr>
              </a:solidFill>
            </a:endParaRPr>
          </a:p>
          <a:p>
            <a:pPr eaLnBrk="1" hangingPunct="1"/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(Weitere Einzelheiten finden Sie in der ICE-Foliensammlung, </a:t>
            </a: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K26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.)</a:t>
            </a:r>
          </a:p>
        </p:txBody>
      </p:sp>
      <p:sp>
        <p:nvSpPr>
          <p:cNvPr id="21512" name="Slide Number Placeholder 1">
            <a:extLst>
              <a:ext uri="{FF2B5EF4-FFF2-40B4-BE49-F238E27FC236}">
                <a16:creationId xmlns:a16="http://schemas.microsoft.com/office/drawing/2014/main" id="{9FDAA65F-BA8A-4BE3-91BE-F0A900298B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4182BBF7-74D4-461D-874E-C85589620A2F}" type="slidenum">
              <a:rPr lang="en-US" altLang="en-US"/>
              <a:t>25</a:t>
            </a:fld>
            <a:endParaRPr lang="en-US" altLang="en-US"/>
          </a:p>
        </p:txBody>
      </p:sp>
      <p:sp>
        <p:nvSpPr>
          <p:cNvPr id="9" name="Text Box 17">
            <a:extLst>
              <a:ext uri="{FF2B5EF4-FFF2-40B4-BE49-F238E27FC236}">
                <a16:creationId xmlns:a16="http://schemas.microsoft.com/office/drawing/2014/main" id="{B881B647-8022-47A9-AB28-C9147DA28D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2198187"/>
            <a:ext cx="7510967" cy="1323439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>
                <a:solidFill>
                  <a:srgbClr val="0000FF"/>
                </a:solidFill>
              </a:rPr>
              <a:t>Für das OKAP empfehle ich, sie so zu betrachten, wie es das BCSC tut: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chemeClr val="bg1"/>
                </a:solidFill>
              </a:rPr>
              <a:t> </a:t>
            </a:r>
            <a:r>
              <a:rPr lang="en-US" altLang="en-US" sz="1200" i="1">
                <a:solidFill>
                  <a:srgbClr val="B2B2B2"/>
                </a:solidFill>
              </a:rPr>
              <a:t>Iris-Nävus-Syndrom </a:t>
            </a:r>
            <a:r>
              <a:rPr lang="en-US" altLang="en-US" sz="1200">
                <a:solidFill>
                  <a:srgbClr val="B2B2B2"/>
                </a:solidFill>
              </a:rPr>
              <a:t>(auch bekannt als </a:t>
            </a:r>
            <a:r>
              <a:rPr lang="en-US" altLang="en-US" sz="1200" i="1">
                <a:solidFill>
                  <a:srgbClr val="B2B2B2"/>
                </a:solidFill>
              </a:rPr>
              <a:t>Cogan-Reese-Syndrom</a:t>
            </a:r>
            <a:r>
              <a:rPr lang="en-US" altLang="en-US" sz="1200">
                <a:solidFill>
                  <a:srgbClr val="B2B2B2"/>
                </a:solidFill>
              </a:rPr>
              <a:t>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rgbClr val="B2B2B2"/>
                </a:solidFill>
              </a:rPr>
              <a:t>Chandler-Syndrom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rgbClr val="B2B2B2"/>
                </a:solidFill>
              </a:rPr>
              <a:t>Essentielle Irisatrophie</a:t>
            </a:r>
          </a:p>
        </p:txBody>
      </p:sp>
      <p:sp>
        <p:nvSpPr>
          <p:cNvPr id="10" name="Text Box 18">
            <a:extLst>
              <a:ext uri="{FF2B5EF4-FFF2-40B4-BE49-F238E27FC236}">
                <a16:creationId xmlns:a16="http://schemas.microsoft.com/office/drawing/2014/main" id="{94431749-B682-48A3-8D49-C075835D7B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1640" y="2699694"/>
            <a:ext cx="3886960" cy="523220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Beachten Sie, dass dies eine sehr nützliche Eselsbrücke zum Merken der ICE-Subtypen darstellt!</a:t>
            </a:r>
          </a:p>
        </p:txBody>
      </p:sp>
      <p:sp>
        <p:nvSpPr>
          <p:cNvPr id="11" name="Oval 19">
            <a:extLst>
              <a:ext uri="{FF2B5EF4-FFF2-40B4-BE49-F238E27FC236}">
                <a16:creationId xmlns:a16="http://schemas.microsoft.com/office/drawing/2014/main" id="{F7163121-4B75-42C3-85D6-ECDB4B4039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0600" y="2294473"/>
            <a:ext cx="457200" cy="974725"/>
          </a:xfrm>
          <a:prstGeom prst="ellipse">
            <a:avLst/>
          </a:prstGeom>
          <a:noFill/>
          <a:ln w="28575">
            <a:solidFill>
              <a:srgbClr val="00B0F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</p:spTree>
    <p:extLst>
      <p:ext uri="{BB962C8B-B14F-4D97-AF65-F5344CB8AC3E}">
        <p14:creationId xmlns:p14="http://schemas.microsoft.com/office/powerpoint/2010/main" val="11734497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6">
            <a:extLst>
              <a:ext uri="{FF2B5EF4-FFF2-40B4-BE49-F238E27FC236}">
                <a16:creationId xmlns:a16="http://schemas.microsoft.com/office/drawing/2014/main" id="{0AF1789D-88D3-423E-9A80-E39ACFEDA0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70113" y="2778125"/>
            <a:ext cx="4818062" cy="1816100"/>
          </a:xfrm>
          <a:prstGeom prst="rect">
            <a:avLst/>
          </a:prstGeom>
          <a:solidFill>
            <a:srgbClr val="FF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 i="1">
                <a:solidFill>
                  <a:srgbClr val="0000FF"/>
                </a:solidFill>
              </a:rPr>
              <a:t>Welche verschiedenen Subtypen von </a:t>
            </a:r>
            <a:r>
              <a:rPr lang="en-US" altLang="en-US" sz="1200">
                <a:solidFill>
                  <a:srgbClr val="0000FF"/>
                </a:solidFill>
              </a:rPr>
              <a:t>ICE</a:t>
            </a:r>
            <a:r>
              <a:rPr lang="en-US" altLang="en-US" sz="1200" i="1">
                <a:solidFill>
                  <a:srgbClr val="0000FF"/>
                </a:solidFill>
              </a:rPr>
              <a:t> gibt es?</a:t>
            </a:r>
          </a:p>
          <a:p>
            <a:pPr eaLnBrk="1" hangingPunct="1"/>
            <a:r>
              <a:rPr lang="en-US" altLang="en-US" sz="1200">
                <a:solidFill>
                  <a:srgbClr val="0000FF"/>
                </a:solidFill>
              </a:rPr>
              <a:t>Zwei sind gut etabliert und anerkannt; es handelt sich um:</a:t>
            </a:r>
          </a:p>
          <a:p>
            <a:pPr eaLnBrk="1" hangingPunct="1"/>
            <a:r>
              <a:rPr lang="en-US" altLang="en-US" sz="1200" b="1">
                <a:solidFill>
                  <a:srgbClr val="0000FF"/>
                </a:solidFill>
              </a:rPr>
              <a:t>--Chandler-Syndrom</a:t>
            </a:r>
          </a:p>
          <a:p>
            <a:pPr eaLnBrk="1" hangingPunct="1"/>
            <a:r>
              <a:rPr lang="en-US" altLang="en-US" sz="1200" b="1">
                <a:solidFill>
                  <a:srgbClr val="0000FF"/>
                </a:solidFill>
              </a:rPr>
              <a:t>--Essentielle (progressive) Irisatrophie</a:t>
            </a:r>
          </a:p>
          <a:p>
            <a:pPr eaLnBrk="1" hangingPunct="1"/>
            <a:r>
              <a:rPr lang="en-US" altLang="en-US" sz="1200">
                <a:solidFill>
                  <a:srgbClr val="0000FF"/>
                </a:solidFill>
              </a:rPr>
              <a:t>Der Status der beiden anderen ist umstritten; es handelt sich dabei um:</a:t>
            </a:r>
          </a:p>
          <a:p>
            <a:pPr eaLnBrk="1" hangingPunct="1"/>
            <a:r>
              <a:rPr lang="en-US" altLang="en-US" sz="1200" b="1">
                <a:solidFill>
                  <a:srgbClr val="FFCCFF"/>
                </a:solidFill>
              </a:rPr>
              <a:t>--Cogan-Reese-Syndrom</a:t>
            </a:r>
          </a:p>
          <a:p>
            <a:pPr eaLnBrk="1" hangingPunct="1"/>
            <a:r>
              <a:rPr lang="en-US" altLang="en-US" sz="1200" b="1">
                <a:solidFill>
                  <a:srgbClr val="FFCCFF"/>
                </a:solidFill>
              </a:rPr>
              <a:t>--Iris-Nävus-Syndrom</a:t>
            </a:r>
          </a:p>
          <a:p>
            <a:pPr eaLnBrk="1" hangingPunct="1"/>
            <a:r>
              <a:rPr lang="en-US" altLang="en-US" sz="1200">
                <a:solidFill>
                  <a:srgbClr val="FFCCFF"/>
                </a:solidFill>
              </a:rPr>
              <a:t>(Weitere Einzelheiten finden Sie in der ICE-Foliensammlung.)</a:t>
            </a:r>
          </a:p>
        </p:txBody>
      </p:sp>
      <p:sp>
        <p:nvSpPr>
          <p:cNvPr id="22531" name="Text Box 2">
            <a:extLst>
              <a:ext uri="{FF2B5EF4-FFF2-40B4-BE49-F238E27FC236}">
                <a16:creationId xmlns:a16="http://schemas.microsoft.com/office/drawing/2014/main" id="{56C7AF02-3C49-4319-856D-8C96BD52ED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4050" y="228600"/>
            <a:ext cx="5238750" cy="39498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en-US" sz="1200" b="1" dirty="0">
                <a:solidFill>
                  <a:srgbClr val="9900FF"/>
                </a:solidFill>
              </a:rPr>
              <a:t>Ist es ICE, PPMD oder Fuchs</a:t>
            </a:r>
            <a:r>
              <a:rPr lang="en-US" altLang="en-US" sz="1200" b="1" dirty="0">
                <a:solidFill>
                  <a:srgbClr val="9900FF"/>
                </a:solidFill>
              </a:rPr>
              <a:t>?</a:t>
            </a:r>
          </a:p>
          <a:p>
            <a:pPr algn="ctr" eaLnBrk="1" hangingPunct="1"/>
            <a:r>
              <a:rPr lang="en-US" altLang="en-US" sz="1200" b="1" dirty="0" err="1">
                <a:solidFill>
                  <a:srgbClr val="9900FF"/>
                </a:solidFill>
              </a:rPr>
              <a:t>Ordnen</a:t>
            </a:r>
            <a:r>
              <a:rPr lang="en-US" altLang="en-US" sz="1200" b="1" dirty="0">
                <a:solidFill>
                  <a:srgbClr val="9900FF"/>
                </a:solidFill>
              </a:rPr>
              <a:t> Sie </a:t>
            </a:r>
            <a:r>
              <a:rPr lang="en-US" altLang="en-US" sz="1200" b="1" dirty="0" err="1">
                <a:solidFill>
                  <a:srgbClr val="9900FF"/>
                </a:solidFill>
              </a:rPr>
              <a:t>jede</a:t>
            </a:r>
            <a:r>
              <a:rPr lang="en-US" altLang="en-US" sz="1200" b="1" dirty="0">
                <a:solidFill>
                  <a:srgbClr val="9900FF"/>
                </a:solidFill>
              </a:rPr>
              <a:t> </a:t>
            </a:r>
            <a:r>
              <a:rPr lang="en-US" altLang="en-US" sz="1200" b="1" dirty="0" err="1">
                <a:solidFill>
                  <a:srgbClr val="9900FF"/>
                </a:solidFill>
              </a:rPr>
              <a:t>Aussage</a:t>
            </a:r>
            <a:r>
              <a:rPr lang="en-US" altLang="en-US" sz="1200" b="1" dirty="0">
                <a:solidFill>
                  <a:srgbClr val="9900FF"/>
                </a:solidFill>
              </a:rPr>
              <a:t> der </a:t>
            </a:r>
            <a:r>
              <a:rPr lang="en-US" altLang="en-US" sz="1200" b="1" dirty="0" err="1">
                <a:solidFill>
                  <a:srgbClr val="9900FF"/>
                </a:solidFill>
              </a:rPr>
              <a:t>richtigen</a:t>
            </a:r>
            <a:r>
              <a:rPr lang="en-US" altLang="en-US" sz="1200" b="1" dirty="0">
                <a:solidFill>
                  <a:srgbClr val="9900FF"/>
                </a:solidFill>
              </a:rPr>
              <a:t> </a:t>
            </a:r>
            <a:r>
              <a:rPr lang="en-US" altLang="en-US" sz="1200" b="1" dirty="0" err="1">
                <a:solidFill>
                  <a:srgbClr val="9900FF"/>
                </a:solidFill>
              </a:rPr>
              <a:t>Erkrankung</a:t>
            </a:r>
            <a:r>
              <a:rPr lang="en-US" altLang="en-US" sz="1200" b="1" dirty="0">
                <a:solidFill>
                  <a:srgbClr val="9900FF"/>
                </a:solidFill>
              </a:rPr>
              <a:t> </a:t>
            </a:r>
            <a:r>
              <a:rPr lang="en-US" altLang="en-US" sz="1200" b="1" dirty="0" err="1">
                <a:solidFill>
                  <a:srgbClr val="9900FF"/>
                </a:solidFill>
              </a:rPr>
              <a:t>zu</a:t>
            </a:r>
            <a:endParaRPr lang="en-US" altLang="en-US" sz="1200" b="1" dirty="0">
              <a:solidFill>
                <a:srgbClr val="9900FF"/>
              </a:solidFill>
            </a:endParaRPr>
          </a:p>
        </p:txBody>
      </p:sp>
      <p:sp>
        <p:nvSpPr>
          <p:cNvPr id="22532" name="Text Box 3">
            <a:extLst>
              <a:ext uri="{FF2B5EF4-FFF2-40B4-BE49-F238E27FC236}">
                <a16:creationId xmlns:a16="http://schemas.microsoft.com/office/drawing/2014/main" id="{00E764AA-6444-4DCA-B403-FAE8DDB6F1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009650"/>
            <a:ext cx="4987925" cy="1189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dirty="0">
                <a:solidFill>
                  <a:srgbClr val="0000FF"/>
                </a:solidFill>
              </a:rPr>
              <a:t>ICE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--Im Wesentlichen immer einseitig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--Nicht familiär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--Häufiger bei Frauen als bei Männern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--„Hammered-Silver“-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Erscheinungsbild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--Starker Zusammenhang mit Glaukom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b="1" dirty="0">
                <a:solidFill>
                  <a:srgbClr val="808000"/>
                </a:solidFill>
              </a:rPr>
              <a:t>--Hornhautödem als charakteristisches Merkmal einiger Formen</a:t>
            </a:r>
          </a:p>
        </p:txBody>
      </p:sp>
      <p:sp>
        <p:nvSpPr>
          <p:cNvPr id="22533" name="Text Box 4">
            <a:extLst>
              <a:ext uri="{FF2B5EF4-FFF2-40B4-BE49-F238E27FC236}">
                <a16:creationId xmlns:a16="http://schemas.microsoft.com/office/drawing/2014/main" id="{E788DA88-A49E-470C-8E68-8EED447BB1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2879725"/>
            <a:ext cx="5551488" cy="163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PPMD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--Beidseitig, kann jedoch so asymmetrisch sein, dass es einseitig erscheint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--Autosomal-dominant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--Frauen = Männer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--Bänder, Bläschen, unterschiedliche Trübungen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--Leichter Zusammenhang mit Glaukom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--Ein Hornhautödem kann auftreten, ist jedoch kein charakteristisches Merkmal</a:t>
            </a:r>
          </a:p>
        </p:txBody>
      </p:sp>
      <p:sp>
        <p:nvSpPr>
          <p:cNvPr id="22534" name="Text Box 5">
            <a:extLst>
              <a:ext uri="{FF2B5EF4-FFF2-40B4-BE49-F238E27FC236}">
                <a16:creationId xmlns:a16="http://schemas.microsoft.com/office/drawing/2014/main" id="{E221C179-7F51-427A-801A-F9CABC266D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860925"/>
            <a:ext cx="3230563" cy="163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Fuchs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--Praktisch immer beidseitig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--Autosomal-dominant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--Frauen &gt; Männer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--Guttae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--?Kein Zusammenhang mit Glaukom?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--Hornhautödem häufig</a:t>
            </a:r>
          </a:p>
        </p:txBody>
      </p:sp>
      <p:sp>
        <p:nvSpPr>
          <p:cNvPr id="22535" name="Text Box 6">
            <a:extLst>
              <a:ext uri="{FF2B5EF4-FFF2-40B4-BE49-F238E27FC236}">
                <a16:creationId xmlns:a16="http://schemas.microsoft.com/office/drawing/2014/main" id="{7866C06E-39B5-4F4A-9F58-1061E921C4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70113" y="2778125"/>
            <a:ext cx="5508239" cy="2154436"/>
          </a:xfrm>
          <a:prstGeom prst="rect">
            <a:avLst/>
          </a:prstGeom>
          <a:solidFill>
            <a:srgbClr val="FF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Welche verschiedenen Subtypen von 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ICE</a:t>
            </a: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 gibt es?</a:t>
            </a:r>
          </a:p>
          <a:p>
            <a:pPr eaLnBrk="1" hangingPunct="1"/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Zwei sind gut etabliert und anerkannt; es handelt sich um:</a:t>
            </a:r>
          </a:p>
          <a:p>
            <a:pPr eaLnBrk="1" hangingPunct="1"/>
            <a:r>
              <a:rPr lang="en-US" altLang="en-US" sz="1200" b="1" i="1" dirty="0">
                <a:solidFill>
                  <a:srgbClr val="0000FF"/>
                </a:solidFill>
              </a:rPr>
              <a:t>--Chandler-Syndrom?</a:t>
            </a:r>
          </a:p>
          <a:p>
            <a:pPr eaLnBrk="1" hangingPunct="1"/>
            <a:r>
              <a:rPr lang="en-US" altLang="en-US" sz="1200" b="1" i="1" dirty="0">
                <a:solidFill>
                  <a:srgbClr val="0000FF"/>
                </a:solidFill>
              </a:rPr>
              <a:t>--Essentielle (progressive) Irisatrophie?</a:t>
            </a:r>
          </a:p>
          <a:p>
            <a:pPr eaLnBrk="1" hangingPunct="1"/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Der Status der beiden anderen ist umstritten; es handelt sich um:</a:t>
            </a:r>
          </a:p>
          <a:p>
            <a:pPr eaLnBrk="1" hangingPunct="1"/>
            <a:r>
              <a:rPr lang="en-US" altLang="en-US" sz="1200" b="1" dirty="0">
                <a:solidFill>
                  <a:schemeClr val="bg1">
                    <a:lumMod val="65000"/>
                  </a:schemeClr>
                </a:solidFill>
              </a:rPr>
              <a:t>--Cogan-Reese-Syndrom</a:t>
            </a:r>
          </a:p>
          <a:p>
            <a:pPr eaLnBrk="1" hangingPunct="1"/>
            <a:r>
              <a:rPr lang="en-US" altLang="en-US" sz="1200" b="1" i="1" dirty="0"/>
              <a:t>--Iris-Nävus-Syndrom?</a:t>
            </a:r>
          </a:p>
          <a:p>
            <a:pPr eaLnBrk="1" hangingPunct="1"/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(Weitere Einzelheiten finden Sie in der ICE-Foliensammlung, </a:t>
            </a: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K26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.)</a:t>
            </a:r>
          </a:p>
        </p:txBody>
      </p:sp>
      <p:sp>
        <p:nvSpPr>
          <p:cNvPr id="22536" name="Slide Number Placeholder 1">
            <a:extLst>
              <a:ext uri="{FF2B5EF4-FFF2-40B4-BE49-F238E27FC236}">
                <a16:creationId xmlns:a16="http://schemas.microsoft.com/office/drawing/2014/main" id="{F6E66D3B-1E44-4B45-8610-C97D5749F9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22BCF8C7-E266-48F3-A5FB-EE3061730040}" type="slidenum">
              <a:rPr lang="en-US" altLang="en-US"/>
              <a:t>26</a:t>
            </a:fld>
            <a:endParaRPr lang="en-US" altLang="en-US"/>
          </a:p>
        </p:txBody>
      </p:sp>
      <p:sp>
        <p:nvSpPr>
          <p:cNvPr id="11" name="Text Box 7">
            <a:extLst>
              <a:ext uri="{FF2B5EF4-FFF2-40B4-BE49-F238E27FC236}">
                <a16:creationId xmlns:a16="http://schemas.microsoft.com/office/drawing/2014/main" id="{51D2941D-B082-41E3-B6C2-333C23799C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2711243"/>
            <a:ext cx="6382572" cy="52322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 i="1" dirty="0">
                <a:solidFill>
                  <a:schemeClr val="bg1"/>
                </a:solidFill>
              </a:rPr>
              <a:t>Für welche Form ist das Vorliegen eines signifikanten Hornhautödems ein charakteristisches Merkmal?</a:t>
            </a:r>
          </a:p>
          <a:p>
            <a:pPr eaLnBrk="1" hangingPunct="1"/>
            <a:r>
              <a:rPr lang="en-US" altLang="en-US" sz="1200" b="1" dirty="0">
                <a:solidFill>
                  <a:schemeClr val="accent1">
                    <a:lumMod val="50000"/>
                  </a:schemeClr>
                </a:solidFill>
              </a:rPr>
              <a:t>Chandler-Syndrom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6">
            <a:extLst>
              <a:ext uri="{FF2B5EF4-FFF2-40B4-BE49-F238E27FC236}">
                <a16:creationId xmlns:a16="http://schemas.microsoft.com/office/drawing/2014/main" id="{7216F581-7DC1-4927-A05C-AE24165ECB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70113" y="2778125"/>
            <a:ext cx="4818062" cy="1816100"/>
          </a:xfrm>
          <a:prstGeom prst="rect">
            <a:avLst/>
          </a:prstGeom>
          <a:solidFill>
            <a:srgbClr val="FF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 i="1">
                <a:solidFill>
                  <a:srgbClr val="0000FF"/>
                </a:solidFill>
              </a:rPr>
              <a:t>Welche verschiedenen Subtypen von </a:t>
            </a:r>
            <a:r>
              <a:rPr lang="en-US" altLang="en-US" sz="1200">
                <a:solidFill>
                  <a:srgbClr val="0000FF"/>
                </a:solidFill>
              </a:rPr>
              <a:t>ICE</a:t>
            </a:r>
            <a:r>
              <a:rPr lang="en-US" altLang="en-US" sz="1200" i="1">
                <a:solidFill>
                  <a:srgbClr val="0000FF"/>
                </a:solidFill>
              </a:rPr>
              <a:t> gibt es?</a:t>
            </a:r>
          </a:p>
          <a:p>
            <a:pPr eaLnBrk="1" hangingPunct="1"/>
            <a:r>
              <a:rPr lang="en-US" altLang="en-US" sz="1200">
                <a:solidFill>
                  <a:srgbClr val="0000FF"/>
                </a:solidFill>
              </a:rPr>
              <a:t>Zwei sind gut etabliert und anerkannt; es handelt sich um:</a:t>
            </a:r>
          </a:p>
          <a:p>
            <a:pPr eaLnBrk="1" hangingPunct="1"/>
            <a:r>
              <a:rPr lang="en-US" altLang="en-US" sz="1200" b="1">
                <a:solidFill>
                  <a:srgbClr val="0000FF"/>
                </a:solidFill>
              </a:rPr>
              <a:t>--Chandler-Syndrom</a:t>
            </a:r>
          </a:p>
          <a:p>
            <a:pPr eaLnBrk="1" hangingPunct="1"/>
            <a:r>
              <a:rPr lang="en-US" altLang="en-US" sz="1200" b="1">
                <a:solidFill>
                  <a:srgbClr val="0000FF"/>
                </a:solidFill>
              </a:rPr>
              <a:t>--Essentielle (progressive) Irisatrophie</a:t>
            </a:r>
          </a:p>
          <a:p>
            <a:pPr eaLnBrk="1" hangingPunct="1"/>
            <a:r>
              <a:rPr lang="en-US" altLang="en-US" sz="1200">
                <a:solidFill>
                  <a:srgbClr val="0000FF"/>
                </a:solidFill>
              </a:rPr>
              <a:t>Der Status der beiden anderen ist umstritten; es handelt sich dabei um:</a:t>
            </a:r>
          </a:p>
          <a:p>
            <a:pPr eaLnBrk="1" hangingPunct="1"/>
            <a:r>
              <a:rPr lang="en-US" altLang="en-US" sz="1200" b="1">
                <a:solidFill>
                  <a:srgbClr val="FFCCFF"/>
                </a:solidFill>
              </a:rPr>
              <a:t>--Cogan-Reese-Syndrom</a:t>
            </a:r>
          </a:p>
          <a:p>
            <a:pPr eaLnBrk="1" hangingPunct="1"/>
            <a:r>
              <a:rPr lang="en-US" altLang="en-US" sz="1200" b="1">
                <a:solidFill>
                  <a:srgbClr val="FFCCFF"/>
                </a:solidFill>
              </a:rPr>
              <a:t>--Iris-Nävus-Syndrom</a:t>
            </a:r>
          </a:p>
          <a:p>
            <a:pPr eaLnBrk="1" hangingPunct="1"/>
            <a:r>
              <a:rPr lang="en-US" altLang="en-US" sz="1200">
                <a:solidFill>
                  <a:srgbClr val="FFCCFF"/>
                </a:solidFill>
              </a:rPr>
              <a:t>(Weitere Einzelheiten finden Sie in der ICE-Foliensammlung.)</a:t>
            </a:r>
          </a:p>
        </p:txBody>
      </p:sp>
      <p:sp>
        <p:nvSpPr>
          <p:cNvPr id="23555" name="Text Box 2">
            <a:extLst>
              <a:ext uri="{FF2B5EF4-FFF2-40B4-BE49-F238E27FC236}">
                <a16:creationId xmlns:a16="http://schemas.microsoft.com/office/drawing/2014/main" id="{D47DF25B-2A93-4831-9EA4-CB61B0B22E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4050" y="228600"/>
            <a:ext cx="5238750" cy="39498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en-US" sz="1200" b="1" dirty="0">
                <a:solidFill>
                  <a:srgbClr val="9900FF"/>
                </a:solidFill>
              </a:rPr>
              <a:t>Ist es ICE, PPMD oder Fuchs</a:t>
            </a:r>
            <a:r>
              <a:rPr lang="en-US" altLang="en-US" sz="1200" b="1" dirty="0">
                <a:solidFill>
                  <a:srgbClr val="9900FF"/>
                </a:solidFill>
              </a:rPr>
              <a:t>?</a:t>
            </a:r>
          </a:p>
          <a:p>
            <a:pPr algn="ctr" eaLnBrk="1" hangingPunct="1"/>
            <a:r>
              <a:rPr lang="en-US" altLang="en-US" sz="1200" b="1" dirty="0" err="1">
                <a:solidFill>
                  <a:srgbClr val="9900FF"/>
                </a:solidFill>
              </a:rPr>
              <a:t>Ordnen</a:t>
            </a:r>
            <a:r>
              <a:rPr lang="en-US" altLang="en-US" sz="1200" b="1" dirty="0">
                <a:solidFill>
                  <a:srgbClr val="9900FF"/>
                </a:solidFill>
              </a:rPr>
              <a:t> Sie </a:t>
            </a:r>
            <a:r>
              <a:rPr lang="en-US" altLang="en-US" sz="1200" b="1" dirty="0" err="1">
                <a:solidFill>
                  <a:srgbClr val="9900FF"/>
                </a:solidFill>
              </a:rPr>
              <a:t>jede</a:t>
            </a:r>
            <a:r>
              <a:rPr lang="en-US" altLang="en-US" sz="1200" b="1" dirty="0">
                <a:solidFill>
                  <a:srgbClr val="9900FF"/>
                </a:solidFill>
              </a:rPr>
              <a:t> </a:t>
            </a:r>
            <a:r>
              <a:rPr lang="en-US" altLang="en-US" sz="1200" b="1" dirty="0" err="1">
                <a:solidFill>
                  <a:srgbClr val="9900FF"/>
                </a:solidFill>
              </a:rPr>
              <a:t>Aussage</a:t>
            </a:r>
            <a:r>
              <a:rPr lang="en-US" altLang="en-US" sz="1200" b="1" dirty="0">
                <a:solidFill>
                  <a:srgbClr val="9900FF"/>
                </a:solidFill>
              </a:rPr>
              <a:t> der </a:t>
            </a:r>
            <a:r>
              <a:rPr lang="en-US" altLang="en-US" sz="1200" b="1" dirty="0" err="1">
                <a:solidFill>
                  <a:srgbClr val="9900FF"/>
                </a:solidFill>
              </a:rPr>
              <a:t>richtigen</a:t>
            </a:r>
            <a:r>
              <a:rPr lang="en-US" altLang="en-US" sz="1200" b="1" dirty="0">
                <a:solidFill>
                  <a:srgbClr val="9900FF"/>
                </a:solidFill>
              </a:rPr>
              <a:t> </a:t>
            </a:r>
            <a:r>
              <a:rPr lang="en-US" altLang="en-US" sz="1200" b="1" dirty="0" err="1">
                <a:solidFill>
                  <a:srgbClr val="9900FF"/>
                </a:solidFill>
              </a:rPr>
              <a:t>Erkrankung</a:t>
            </a:r>
            <a:r>
              <a:rPr lang="en-US" altLang="en-US" sz="1200" b="1" dirty="0">
                <a:solidFill>
                  <a:srgbClr val="9900FF"/>
                </a:solidFill>
              </a:rPr>
              <a:t> </a:t>
            </a:r>
            <a:r>
              <a:rPr lang="en-US" altLang="en-US" sz="1200" b="1" dirty="0" err="1">
                <a:solidFill>
                  <a:srgbClr val="9900FF"/>
                </a:solidFill>
              </a:rPr>
              <a:t>zu</a:t>
            </a:r>
            <a:endParaRPr lang="en-US" altLang="en-US" sz="1200" b="1" dirty="0">
              <a:solidFill>
                <a:srgbClr val="9900FF"/>
              </a:solidFill>
            </a:endParaRPr>
          </a:p>
        </p:txBody>
      </p:sp>
      <p:sp>
        <p:nvSpPr>
          <p:cNvPr id="23556" name="Text Box 3">
            <a:extLst>
              <a:ext uri="{FF2B5EF4-FFF2-40B4-BE49-F238E27FC236}">
                <a16:creationId xmlns:a16="http://schemas.microsoft.com/office/drawing/2014/main" id="{602C5F04-5065-4343-B70C-542C7DBB79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009650"/>
            <a:ext cx="4987925" cy="1189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dirty="0">
                <a:solidFill>
                  <a:srgbClr val="0000FF"/>
                </a:solidFill>
              </a:rPr>
              <a:t>ICE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--Im Wesentlichen immer einseitig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--Nicht familiär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--Häufiger bei Frauen als bei Männern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--„Hammered-Silver“-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Erscheinungsbild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--Starker Zusammenhang mit Glaukom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b="1" dirty="0">
                <a:solidFill>
                  <a:srgbClr val="808000"/>
                </a:solidFill>
              </a:rPr>
              <a:t>--Hornhautödem als charakteristisches Merkmal einiger Formen</a:t>
            </a:r>
          </a:p>
        </p:txBody>
      </p:sp>
      <p:sp>
        <p:nvSpPr>
          <p:cNvPr id="23557" name="Text Box 4">
            <a:extLst>
              <a:ext uri="{FF2B5EF4-FFF2-40B4-BE49-F238E27FC236}">
                <a16:creationId xmlns:a16="http://schemas.microsoft.com/office/drawing/2014/main" id="{B9EE0B1E-8CE4-4E18-B41E-DE7D5563A3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2879725"/>
            <a:ext cx="5551488" cy="163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PPMD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--Beidseitig, kann jedoch so asymmetrisch sein, dass es einseitig erscheint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--Autosomal-dominant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--Frauen = Männer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--Bänder, Bläschen, unterschiedliche Trübungen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--Leichter Zusammenhang mit Glaukom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--Ein Hornhautödem kann auftreten, ist jedoch kein charakteristisches Merkmal</a:t>
            </a:r>
          </a:p>
        </p:txBody>
      </p:sp>
      <p:sp>
        <p:nvSpPr>
          <p:cNvPr id="23558" name="Text Box 5">
            <a:extLst>
              <a:ext uri="{FF2B5EF4-FFF2-40B4-BE49-F238E27FC236}">
                <a16:creationId xmlns:a16="http://schemas.microsoft.com/office/drawing/2014/main" id="{F9C110D1-CE00-4189-A01F-84CE075B0F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860925"/>
            <a:ext cx="3230563" cy="163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Fuchs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--Praktisch immer beidseitig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--Autosomal-dominant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--Frauen &gt; Männer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--Guttae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--?Kein Zusammenhang mit Glaukom?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--Hornhautödem häufig</a:t>
            </a:r>
          </a:p>
        </p:txBody>
      </p:sp>
      <p:sp>
        <p:nvSpPr>
          <p:cNvPr id="23559" name="Text Box 6">
            <a:extLst>
              <a:ext uri="{FF2B5EF4-FFF2-40B4-BE49-F238E27FC236}">
                <a16:creationId xmlns:a16="http://schemas.microsoft.com/office/drawing/2014/main" id="{F32B7C00-854E-4C26-B44F-B65424D3E6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70113" y="2778125"/>
            <a:ext cx="5508239" cy="2154436"/>
          </a:xfrm>
          <a:prstGeom prst="rect">
            <a:avLst/>
          </a:prstGeom>
          <a:solidFill>
            <a:srgbClr val="FF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Welche verschiedenen Subtypen von 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ICE</a:t>
            </a: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 gibt es?</a:t>
            </a:r>
          </a:p>
          <a:p>
            <a:pPr eaLnBrk="1" hangingPunct="1"/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Zwei sind gut etabliert und anerkannt; es handelt sich um:</a:t>
            </a:r>
          </a:p>
          <a:p>
            <a:pPr eaLnBrk="1" hangingPunct="1"/>
            <a:r>
              <a:rPr lang="en-US" altLang="en-US" sz="1200" b="1" dirty="0">
                <a:solidFill>
                  <a:srgbClr val="808000"/>
                </a:solidFill>
              </a:rPr>
              <a:t>--Chandler-Syndrom!</a:t>
            </a:r>
          </a:p>
          <a:p>
            <a:pPr eaLnBrk="1" hangingPunct="1"/>
            <a:r>
              <a:rPr lang="en-US" altLang="en-US" sz="1200" b="1" dirty="0">
                <a:solidFill>
                  <a:schemeClr val="bg1">
                    <a:lumMod val="65000"/>
                  </a:schemeClr>
                </a:solidFill>
              </a:rPr>
              <a:t>--Essentielle (progressive) Irisatrophie</a:t>
            </a:r>
          </a:p>
          <a:p>
            <a:pPr eaLnBrk="1" hangingPunct="1"/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Der Status der beiden anderen ist umstritten; es handelt sich um:</a:t>
            </a:r>
          </a:p>
          <a:p>
            <a:pPr eaLnBrk="1" hangingPunct="1"/>
            <a:r>
              <a:rPr lang="en-US" altLang="en-US" sz="1200" b="1" dirty="0">
                <a:solidFill>
                  <a:schemeClr val="bg1">
                    <a:lumMod val="65000"/>
                  </a:schemeClr>
                </a:solidFill>
              </a:rPr>
              <a:t>--Cogan-Reese-Syndrom</a:t>
            </a:r>
          </a:p>
          <a:p>
            <a:pPr eaLnBrk="1" hangingPunct="1"/>
            <a:r>
              <a:rPr lang="en-US" altLang="en-US" sz="1200" b="1" dirty="0">
                <a:solidFill>
                  <a:srgbClr val="B2B2B2"/>
                </a:solidFill>
              </a:rPr>
              <a:t>--Iris-Nävus-Syndrom</a:t>
            </a:r>
            <a:endParaRPr lang="en-US" altLang="en-US" b="1" dirty="0">
              <a:solidFill>
                <a:schemeClr val="bg1">
                  <a:lumMod val="65000"/>
                </a:schemeClr>
              </a:solidFill>
            </a:endParaRPr>
          </a:p>
          <a:p>
            <a:pPr eaLnBrk="1" hangingPunct="1"/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(Weitere Einzelheiten finden Sie in der ICE-Foliensammlung, </a:t>
            </a:r>
            <a:r>
              <a:rPr lang="en-US" altLang="en-US" sz="1200" i="1" dirty="0">
                <a:solidFill>
                  <a:schemeClr val="bg1">
                    <a:lumMod val="65000"/>
                  </a:schemeClr>
                </a:solidFill>
              </a:rPr>
              <a:t>K26</a:t>
            </a:r>
            <a:r>
              <a:rPr lang="en-US" altLang="en-US" sz="1200" dirty="0">
                <a:solidFill>
                  <a:schemeClr val="bg1">
                    <a:lumMod val="65000"/>
                  </a:schemeClr>
                </a:solidFill>
              </a:rPr>
              <a:t>.)</a:t>
            </a:r>
          </a:p>
        </p:txBody>
      </p:sp>
      <p:sp>
        <p:nvSpPr>
          <p:cNvPr id="23560" name="Text Box 7">
            <a:extLst>
              <a:ext uri="{FF2B5EF4-FFF2-40B4-BE49-F238E27FC236}">
                <a16:creationId xmlns:a16="http://schemas.microsoft.com/office/drawing/2014/main" id="{2B8FD057-EBF1-45B8-AA97-3C98FFD4AB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2711243"/>
            <a:ext cx="6477000" cy="579646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 i="1" dirty="0">
                <a:solidFill>
                  <a:schemeClr val="bg1"/>
                </a:solidFill>
              </a:rPr>
              <a:t>Für welche Form ist das Vorliegen eines signifikanten Hornhautödems ein charakteristisches Merkmal?</a:t>
            </a:r>
          </a:p>
          <a:p>
            <a:pPr eaLnBrk="1" hangingPunct="1"/>
            <a:r>
              <a:rPr lang="en-US" altLang="en-US" sz="1200" b="1" dirty="0">
                <a:solidFill>
                  <a:schemeClr val="bg1"/>
                </a:solidFill>
              </a:rPr>
              <a:t>Chandler-Syndrom</a:t>
            </a:r>
          </a:p>
        </p:txBody>
      </p:sp>
      <p:sp>
        <p:nvSpPr>
          <p:cNvPr id="23561" name="Slide Number Placeholder 1">
            <a:extLst>
              <a:ext uri="{FF2B5EF4-FFF2-40B4-BE49-F238E27FC236}">
                <a16:creationId xmlns:a16="http://schemas.microsoft.com/office/drawing/2014/main" id="{F476F9B8-918A-4283-A689-009D386EC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DC9BF673-A086-42C5-B996-FABD86098A4B}" type="slidenum">
              <a:rPr lang="en-US" altLang="en-US"/>
              <a:t>27</a:t>
            </a:fld>
            <a:endParaRPr lang="en-US" alt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2">
            <a:extLst>
              <a:ext uri="{FF2B5EF4-FFF2-40B4-BE49-F238E27FC236}">
                <a16:creationId xmlns:a16="http://schemas.microsoft.com/office/drawing/2014/main" id="{A1D93676-E322-47F7-8BD7-AB36C34864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4050" y="228600"/>
            <a:ext cx="5238750" cy="64135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 b="1">
                <a:solidFill>
                  <a:srgbClr val="9900FF"/>
                </a:solidFill>
              </a:rPr>
              <a:t>Ist es ICE, PPMD oder Fuchs?</a:t>
            </a:r>
          </a:p>
          <a:p>
            <a:pPr algn="ctr" eaLnBrk="1" hangingPunct="1"/>
            <a:r>
              <a:rPr lang="en-US" altLang="en-US" sz="1200" b="1">
                <a:solidFill>
                  <a:srgbClr val="9900FF"/>
                </a:solidFill>
              </a:rPr>
              <a:t>Ordnen Sie jede Aussage der richtigen Erkrankung zu</a:t>
            </a:r>
          </a:p>
        </p:txBody>
      </p:sp>
      <p:sp>
        <p:nvSpPr>
          <p:cNvPr id="26628" name="Text Box 3">
            <a:extLst>
              <a:ext uri="{FF2B5EF4-FFF2-40B4-BE49-F238E27FC236}">
                <a16:creationId xmlns:a16="http://schemas.microsoft.com/office/drawing/2014/main" id="{861EDBFF-6376-4D50-B1E2-B934D42168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009650"/>
            <a:ext cx="4683125" cy="1189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ICE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--Im Wesentlichen immer einseitig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--Nicht familiär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--Häufiger bei Frauen als bei Männern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--„Hammered-Silver“-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Erscheinungsbild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--Starker Zusammenhang mit Glaukom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--Hornhautödem als charakteristisches Merkmal einiger Formen</a:t>
            </a:r>
          </a:p>
        </p:txBody>
      </p:sp>
      <p:sp>
        <p:nvSpPr>
          <p:cNvPr id="26629" name="Text Box 4">
            <a:extLst>
              <a:ext uri="{FF2B5EF4-FFF2-40B4-BE49-F238E27FC236}">
                <a16:creationId xmlns:a16="http://schemas.microsoft.com/office/drawing/2014/main" id="{530E0C67-9BA0-48AA-91E6-AE28DF5DD6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2879725"/>
            <a:ext cx="5604419" cy="16435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dirty="0"/>
              <a:t>PPMD</a:t>
            </a:r>
            <a:endParaRPr lang="en-US" altLang="en-US" sz="16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--Beidseitig, kann jedoch so asymmetrisch sein, dass es einseitig erscheint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--Autosomal-dominant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--Frauen = Männer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--Bänder, Bläschen, unterschiedliche Trübungen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--Leichter Zusammenhang mit Glaukom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--Ein Hornhautödem kann auftreten, ist jedoch kein charakteristisches Merkmal</a:t>
            </a:r>
          </a:p>
        </p:txBody>
      </p:sp>
      <p:sp>
        <p:nvSpPr>
          <p:cNvPr id="26630" name="Text Box 5">
            <a:extLst>
              <a:ext uri="{FF2B5EF4-FFF2-40B4-BE49-F238E27FC236}">
                <a16:creationId xmlns:a16="http://schemas.microsoft.com/office/drawing/2014/main" id="{212A0DFA-C095-4197-A39C-497F8E5C54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860925"/>
            <a:ext cx="3260725" cy="1643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Fuchs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--Praktisch immer beidseitig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--Autosomal-dominant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--Frauen &gt; Männer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--Guttae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--?Kein Zusammenhang mit Glaukom?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--Hornhautödem häufig</a:t>
            </a:r>
          </a:p>
        </p:txBody>
      </p:sp>
      <p:sp>
        <p:nvSpPr>
          <p:cNvPr id="26633" name="Slide Number Placeholder 1">
            <a:extLst>
              <a:ext uri="{FF2B5EF4-FFF2-40B4-BE49-F238E27FC236}">
                <a16:creationId xmlns:a16="http://schemas.microsoft.com/office/drawing/2014/main" id="{727C2812-742D-4A63-87E3-7F05F8D502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DA71C00-A07D-4939-B3B0-F408D58BECBF}" type="slidenum">
              <a:rPr lang="en-US" altLang="en-US"/>
              <a:t>28</a:t>
            </a:fld>
            <a:endParaRPr lang="en-US" altLang="en-US"/>
          </a:p>
        </p:txBody>
      </p:sp>
      <p:sp>
        <p:nvSpPr>
          <p:cNvPr id="9" name="TextBox 13">
            <a:extLst>
              <a:ext uri="{FF2B5EF4-FFF2-40B4-BE49-F238E27FC236}">
                <a16:creationId xmlns:a16="http://schemas.microsoft.com/office/drawing/2014/main" id="{B2DD475B-E213-44BA-BD79-5BC62774D1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3200400"/>
            <a:ext cx="6200775" cy="738664"/>
          </a:xfrm>
          <a:prstGeom prst="rect">
            <a:avLst/>
          </a:prstGeom>
          <a:solidFill>
            <a:srgbClr val="99FF99"/>
          </a:solidFill>
          <a:ln>
            <a:noFill/>
          </a:ln>
        </p:spPr>
        <p:txBody>
          <a:bodyPr wrap="square" lIns="25400" tIns="12700" rIns="25400" bIns="127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i="1" dirty="0">
                <a:solidFill>
                  <a:srgbClr val="0000FF"/>
                </a:solidFill>
              </a:rPr>
              <a:t>Was ist an den Endothelzellen bei PPMD abnormal?</a:t>
            </a:r>
            <a:endParaRPr lang="en-US" altLang="en-US" sz="1400" i="1" dirty="0">
              <a:solidFill>
                <a:srgbClr val="99FF99"/>
              </a:solidFill>
            </a:endParaRPr>
          </a:p>
          <a:p>
            <a:r>
              <a:rPr lang="en-US" altLang="en-US" sz="1200" dirty="0">
                <a:solidFill>
                  <a:srgbClr val="99FF99"/>
                </a:solidFill>
              </a:rPr>
              <a:t>Bei PPMD „verhalten“ sich die Endothelzellen wie Epithelzellen und/oder Fibroblasten; </a:t>
            </a:r>
            <a:r>
              <a:rPr lang="en-US" altLang="en-US" sz="1200" dirty="0" err="1">
                <a:solidFill>
                  <a:srgbClr val="99FF99"/>
                </a:solidFill>
              </a:rPr>
              <a:t>d. h.</a:t>
            </a:r>
            <a:r>
              <a:rPr lang="en-US" altLang="en-US" sz="1200" dirty="0">
                <a:solidFill>
                  <a:srgbClr val="99FF99"/>
                </a:solidFill>
              </a:rPr>
              <a:t>, sie </a:t>
            </a:r>
            <a:r>
              <a:rPr lang="en-US" altLang="en-US" sz="1200" b="1" dirty="0">
                <a:solidFill>
                  <a:srgbClr val="99FF99"/>
                </a:solidFill>
              </a:rPr>
              <a:t>vermehren sich</a:t>
            </a:r>
            <a:r>
              <a:rPr lang="en-US" altLang="en-US" sz="1200" dirty="0">
                <a:solidFill>
                  <a:srgbClr val="99FF99"/>
                </a:solidFill>
              </a:rPr>
              <a:t>, bilden </a:t>
            </a:r>
            <a:r>
              <a:rPr lang="en-US" altLang="en-US" sz="1200" b="1" dirty="0">
                <a:solidFill>
                  <a:srgbClr val="99FF99"/>
                </a:solidFill>
              </a:rPr>
              <a:t>mehrere Schichten </a:t>
            </a:r>
            <a:r>
              <a:rPr lang="en-US" altLang="en-US" sz="1200" dirty="0">
                <a:solidFill>
                  <a:srgbClr val="99FF99"/>
                </a:solidFill>
              </a:rPr>
              <a:t>und </a:t>
            </a:r>
            <a:r>
              <a:rPr lang="en-US" altLang="en-US" sz="1200" b="1" dirty="0">
                <a:solidFill>
                  <a:srgbClr val="99FF99"/>
                </a:solidFill>
              </a:rPr>
              <a:t>wandern</a:t>
            </a:r>
          </a:p>
        </p:txBody>
      </p:sp>
    </p:spTree>
    <p:extLst>
      <p:ext uri="{BB962C8B-B14F-4D97-AF65-F5344CB8AC3E}">
        <p14:creationId xmlns:p14="http://schemas.microsoft.com/office/powerpoint/2010/main" val="56644858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2">
            <a:extLst>
              <a:ext uri="{FF2B5EF4-FFF2-40B4-BE49-F238E27FC236}">
                <a16:creationId xmlns:a16="http://schemas.microsoft.com/office/drawing/2014/main" id="{A1D93676-E322-47F7-8BD7-AB36C34864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4050" y="228600"/>
            <a:ext cx="5238750" cy="64135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 b="1">
                <a:solidFill>
                  <a:srgbClr val="9900FF"/>
                </a:solidFill>
              </a:rPr>
              <a:t>Ist es ICE, PPMD oder Fuchs?</a:t>
            </a:r>
          </a:p>
          <a:p>
            <a:pPr algn="ctr" eaLnBrk="1" hangingPunct="1"/>
            <a:r>
              <a:rPr lang="en-US" altLang="en-US" sz="1200" b="1">
                <a:solidFill>
                  <a:srgbClr val="9900FF"/>
                </a:solidFill>
              </a:rPr>
              <a:t>Ordnen Sie jede Aussage der richtigen Erkrankung zu</a:t>
            </a:r>
          </a:p>
        </p:txBody>
      </p:sp>
      <p:sp>
        <p:nvSpPr>
          <p:cNvPr id="26628" name="Text Box 3">
            <a:extLst>
              <a:ext uri="{FF2B5EF4-FFF2-40B4-BE49-F238E27FC236}">
                <a16:creationId xmlns:a16="http://schemas.microsoft.com/office/drawing/2014/main" id="{861EDBFF-6376-4D50-B1E2-B934D42168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009650"/>
            <a:ext cx="4683125" cy="1189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ICE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--Im Wesentlichen immer einseitig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--Nicht familiär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--Häufiger bei Frauen als bei Männern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--„Hammered-Silver“-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Erscheinungsbild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--Starker Zusammenhang mit Glaukom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--Hornhautödem als charakteristisches Merkmal einiger Formen</a:t>
            </a:r>
          </a:p>
        </p:txBody>
      </p:sp>
      <p:sp>
        <p:nvSpPr>
          <p:cNvPr id="26629" name="Text Box 4">
            <a:extLst>
              <a:ext uri="{FF2B5EF4-FFF2-40B4-BE49-F238E27FC236}">
                <a16:creationId xmlns:a16="http://schemas.microsoft.com/office/drawing/2014/main" id="{530E0C67-9BA0-48AA-91E6-AE28DF5DD6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2879725"/>
            <a:ext cx="5604419" cy="16435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dirty="0"/>
              <a:t>PPMD</a:t>
            </a:r>
            <a:endParaRPr lang="en-US" altLang="en-US" sz="16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--Beidseitig, kann jedoch so asymmetrisch sein, dass es einseitig erscheint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--Autosomal-dominant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--Frauen = Männer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--Bänder, Bläschen, unterschiedliche Trübungen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--Leichter Zusammenhang mit Glaukom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--Ein Hornhautödem kann auftreten, ist jedoch kein charakteristisches Merkmal</a:t>
            </a:r>
          </a:p>
        </p:txBody>
      </p:sp>
      <p:sp>
        <p:nvSpPr>
          <p:cNvPr id="26630" name="Text Box 5">
            <a:extLst>
              <a:ext uri="{FF2B5EF4-FFF2-40B4-BE49-F238E27FC236}">
                <a16:creationId xmlns:a16="http://schemas.microsoft.com/office/drawing/2014/main" id="{212A0DFA-C095-4197-A39C-497F8E5C54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860925"/>
            <a:ext cx="3260725" cy="1643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Fuchs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--Praktisch immer beidseitig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--Autosomal-dominant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--Frauen &gt; Männer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--Guttae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--?Kein Zusammenhang mit Glaukom?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--Hornhautödem häufig</a:t>
            </a:r>
          </a:p>
        </p:txBody>
      </p:sp>
      <p:sp>
        <p:nvSpPr>
          <p:cNvPr id="26633" name="Slide Number Placeholder 1">
            <a:extLst>
              <a:ext uri="{FF2B5EF4-FFF2-40B4-BE49-F238E27FC236}">
                <a16:creationId xmlns:a16="http://schemas.microsoft.com/office/drawing/2014/main" id="{727C2812-742D-4A63-87E3-7F05F8D502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DA71C00-A07D-4939-B3B0-F408D58BECBF}" type="slidenum">
              <a:rPr lang="en-US" altLang="en-US"/>
              <a:t>29</a:t>
            </a:fld>
            <a:endParaRPr lang="en-US" altLang="en-US"/>
          </a:p>
        </p:txBody>
      </p:sp>
      <p:sp>
        <p:nvSpPr>
          <p:cNvPr id="9" name="TextBox 13">
            <a:extLst>
              <a:ext uri="{FF2B5EF4-FFF2-40B4-BE49-F238E27FC236}">
                <a16:creationId xmlns:a16="http://schemas.microsoft.com/office/drawing/2014/main" id="{B2DD475B-E213-44BA-BD79-5BC62774D1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3200400"/>
            <a:ext cx="6200775" cy="738664"/>
          </a:xfrm>
          <a:prstGeom prst="rect">
            <a:avLst/>
          </a:prstGeom>
          <a:solidFill>
            <a:srgbClr val="99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i="1" dirty="0">
                <a:solidFill>
                  <a:srgbClr val="0000FF"/>
                </a:solidFill>
              </a:rPr>
              <a:t>Was ist an den Endothelzellen bei PPMD abnormal?</a:t>
            </a:r>
          </a:p>
          <a:p>
            <a:r>
              <a:rPr lang="en-US" altLang="en-US" sz="1200" dirty="0">
                <a:solidFill>
                  <a:srgbClr val="0000FF"/>
                </a:solidFill>
              </a:rPr>
              <a:t>Bei PPMD „verhalten“ sich die Endothelzellen wie Epithelzellen und/oder Fibroblasten; </a:t>
            </a:r>
            <a:r>
              <a:rPr lang="en-US" altLang="en-US" sz="1200" dirty="0" err="1">
                <a:solidFill>
                  <a:srgbClr val="0000FF"/>
                </a:solidFill>
              </a:rPr>
              <a:t>d. h.</a:t>
            </a:r>
            <a:r>
              <a:rPr lang="en-US" altLang="en-US" sz="1200" dirty="0">
                <a:solidFill>
                  <a:srgbClr val="0000FF"/>
                </a:solidFill>
              </a:rPr>
              <a:t>, sie </a:t>
            </a:r>
            <a:r>
              <a:rPr lang="en-US" altLang="en-US" sz="1200" b="1" dirty="0">
                <a:solidFill>
                  <a:srgbClr val="0000FF"/>
                </a:solidFill>
              </a:rPr>
              <a:t>vermehren sich</a:t>
            </a:r>
            <a:r>
              <a:rPr lang="en-US" altLang="en-US" sz="1200" dirty="0">
                <a:solidFill>
                  <a:srgbClr val="0000FF"/>
                </a:solidFill>
              </a:rPr>
              <a:t>, bilden </a:t>
            </a:r>
            <a:r>
              <a:rPr lang="en-US" altLang="en-US" sz="1200" b="1" dirty="0">
                <a:solidFill>
                  <a:srgbClr val="0000FF"/>
                </a:solidFill>
              </a:rPr>
              <a:t>mehrere Schichten </a:t>
            </a:r>
            <a:r>
              <a:rPr lang="en-US" altLang="en-US" sz="1200" dirty="0">
                <a:solidFill>
                  <a:srgbClr val="0000FF"/>
                </a:solidFill>
              </a:rPr>
              <a:t>und </a:t>
            </a:r>
            <a:r>
              <a:rPr lang="en-US" altLang="en-US" sz="1200" b="1" dirty="0">
                <a:solidFill>
                  <a:srgbClr val="0000FF"/>
                </a:solidFill>
              </a:rPr>
              <a:t>wandern</a:t>
            </a:r>
          </a:p>
        </p:txBody>
      </p:sp>
    </p:spTree>
    <p:extLst>
      <p:ext uri="{BB962C8B-B14F-4D97-AF65-F5344CB8AC3E}">
        <p14:creationId xmlns:p14="http://schemas.microsoft.com/office/powerpoint/2010/main" val="29792412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>
            <a:extLst>
              <a:ext uri="{FF2B5EF4-FFF2-40B4-BE49-F238E27FC236}">
                <a16:creationId xmlns:a16="http://schemas.microsoft.com/office/drawing/2014/main" id="{60320316-5586-4448-9E14-821FEB39E4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4050" y="228600"/>
            <a:ext cx="5238750" cy="64135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 b="1">
                <a:solidFill>
                  <a:srgbClr val="9900FF"/>
                </a:solidFill>
              </a:rPr>
              <a:t>Ist es ICE, PPMD oder Fuchs?</a:t>
            </a:r>
          </a:p>
          <a:p>
            <a:pPr algn="ctr" eaLnBrk="1" hangingPunct="1"/>
            <a:r>
              <a:rPr lang="en-US" altLang="en-US" sz="1200" b="1">
                <a:solidFill>
                  <a:srgbClr val="9900FF"/>
                </a:solidFill>
              </a:rPr>
              <a:t>Ordnen Sie jede Aussage der richtigen Erkrankung zu</a:t>
            </a:r>
          </a:p>
        </p:txBody>
      </p:sp>
      <p:sp>
        <p:nvSpPr>
          <p:cNvPr id="5123" name="Text Box 3">
            <a:extLst>
              <a:ext uri="{FF2B5EF4-FFF2-40B4-BE49-F238E27FC236}">
                <a16:creationId xmlns:a16="http://schemas.microsoft.com/office/drawing/2014/main" id="{2A2DED7A-B8E9-4343-8CEB-131F5A5AB9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009650"/>
            <a:ext cx="522288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/>
              <a:t>ICE</a:t>
            </a:r>
            <a:endParaRPr lang="en-US" altLang="en-US" sz="160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/>
              <a:t>--</a:t>
            </a:r>
          </a:p>
        </p:txBody>
      </p:sp>
      <p:sp>
        <p:nvSpPr>
          <p:cNvPr id="5124" name="Text Box 4">
            <a:extLst>
              <a:ext uri="{FF2B5EF4-FFF2-40B4-BE49-F238E27FC236}">
                <a16:creationId xmlns:a16="http://schemas.microsoft.com/office/drawing/2014/main" id="{78C25AE7-A51E-49EB-BE64-2671416E16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2879725"/>
            <a:ext cx="769938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/>
              <a:t>PPMD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/>
              <a:t>--</a:t>
            </a:r>
          </a:p>
        </p:txBody>
      </p:sp>
      <p:sp>
        <p:nvSpPr>
          <p:cNvPr id="5125" name="Text Box 5">
            <a:extLst>
              <a:ext uri="{FF2B5EF4-FFF2-40B4-BE49-F238E27FC236}">
                <a16:creationId xmlns:a16="http://schemas.microsoft.com/office/drawing/2014/main" id="{A60B67D4-F690-473E-B6B1-7233EF385D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860925"/>
            <a:ext cx="78105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/>
              <a:t>Fuchs</a:t>
            </a:r>
            <a:endParaRPr lang="en-US" altLang="en-US" sz="1600"/>
          </a:p>
          <a:p>
            <a:pPr eaLnBrk="1" hangingPunct="1">
              <a:lnSpc>
                <a:spcPct val="90000"/>
              </a:lnSpc>
            </a:pPr>
            <a:r>
              <a:rPr lang="en-US" altLang="en-US" sz="1200"/>
              <a:t>--</a:t>
            </a:r>
            <a:endParaRPr lang="en-US" altLang="en-US" sz="1600" b="1">
              <a:solidFill>
                <a:srgbClr val="0000FF"/>
              </a:solidFill>
            </a:endParaRPr>
          </a:p>
        </p:txBody>
      </p:sp>
      <p:sp>
        <p:nvSpPr>
          <p:cNvPr id="5126" name="Text Box 8">
            <a:extLst>
              <a:ext uri="{FF2B5EF4-FFF2-40B4-BE49-F238E27FC236}">
                <a16:creationId xmlns:a16="http://schemas.microsoft.com/office/drawing/2014/main" id="{3F002615-09CB-44A3-8AB9-42CBB91011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600" y="1687513"/>
            <a:ext cx="5551488" cy="1100137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 b="1">
                <a:solidFill>
                  <a:srgbClr val="0000FF"/>
                </a:solidFill>
              </a:rPr>
              <a:t>Lateralität</a:t>
            </a:r>
            <a:r>
              <a:rPr lang="en-US" altLang="en-US" sz="1200">
                <a:solidFill>
                  <a:srgbClr val="0000FF"/>
                </a:solidFill>
              </a:rPr>
              <a:t>: Das heißt…</a:t>
            </a:r>
          </a:p>
          <a:p>
            <a:pPr eaLnBrk="1" hangingPunct="1"/>
            <a:r>
              <a:rPr lang="en-US" altLang="en-US" sz="1200" i="1">
                <a:solidFill>
                  <a:srgbClr val="0000FF"/>
                </a:solidFill>
              </a:rPr>
              <a:t>--Im Wesentlichen immer einseitig</a:t>
            </a:r>
            <a:br>
              <a:rPr lang="en-US" altLang="en-US" sz="1600" i="1">
                <a:solidFill>
                  <a:srgbClr val="0000FF"/>
                </a:solidFill>
              </a:rPr>
            </a:br>
            <a:r>
              <a:rPr lang="en-US" altLang="en-US" sz="1200" i="1">
                <a:solidFill>
                  <a:srgbClr val="0000FF"/>
                </a:solidFill>
              </a:rPr>
              <a:t>--Im Wesentlichen immer beidseitig</a:t>
            </a:r>
          </a:p>
          <a:p>
            <a:pPr eaLnBrk="1" hangingPunct="1"/>
            <a:r>
              <a:rPr lang="en-US" altLang="en-US" sz="1200" i="1">
                <a:solidFill>
                  <a:srgbClr val="0000FF"/>
                </a:solidFill>
              </a:rPr>
              <a:t>--Beidseitig, kann jedoch so asymmetrisch sein, dass es einseitig erscheint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9E0DC73D-493C-4E5C-B3D6-EDAF190AE6A5}"/>
              </a:ext>
            </a:extLst>
          </p:cNvPr>
          <p:cNvSpPr/>
          <p:nvPr/>
        </p:nvSpPr>
        <p:spPr>
          <a:xfrm>
            <a:off x="1609725" y="257969"/>
            <a:ext cx="5715000" cy="55562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EB31E134-796B-4928-BD96-9C0638CC6FEB}"/>
              </a:ext>
            </a:extLst>
          </p:cNvPr>
          <p:cNvCxnSpPr/>
          <p:nvPr/>
        </p:nvCxnSpPr>
        <p:spPr>
          <a:xfrm flipH="1">
            <a:off x="4457700" y="1009650"/>
            <a:ext cx="76200" cy="677863"/>
          </a:xfrm>
          <a:prstGeom prst="straightConnector1">
            <a:avLst/>
          </a:prstGeom>
          <a:ln w="25400">
            <a:solidFill>
              <a:schemeClr val="tx1"/>
            </a:solidFill>
            <a:headEnd type="none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29" name="Slide Number Placeholder 2">
            <a:extLst>
              <a:ext uri="{FF2B5EF4-FFF2-40B4-BE49-F238E27FC236}">
                <a16:creationId xmlns:a16="http://schemas.microsoft.com/office/drawing/2014/main" id="{7D833CCB-3E4B-4771-BE36-37BC293D08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5611DB48-BA7B-4470-A2C9-9107A5CFB4A3}" type="slidenum">
              <a:rPr lang="en-US" altLang="en-US"/>
              <a:t>3</a:t>
            </a:fld>
            <a:endParaRPr lang="en-US" altLang="en-US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874" name="Slide Number Placeholder 1">
            <a:extLst>
              <a:ext uri="{FF2B5EF4-FFF2-40B4-BE49-F238E27FC236}">
                <a16:creationId xmlns:a16="http://schemas.microsoft.com/office/drawing/2014/main" id="{DE55E0EC-4A2F-4E2B-AC1F-6EBEC7BB48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5C3E5C1-C41B-43A7-ADBC-B7B3F2DE2155}" type="slidenum">
              <a:rPr lang="en-US" altLang="en-US" smtClean="0"/>
              <a:t>30</a:t>
            </a:fld>
            <a:endParaRPr lang="en-US" altLang="en-US"/>
          </a:p>
        </p:txBody>
      </p:sp>
      <p:pic>
        <p:nvPicPr>
          <p:cNvPr id="335875" name="Picture 3">
            <a:extLst>
              <a:ext uri="{FF2B5EF4-FFF2-40B4-BE49-F238E27FC236}">
                <a16:creationId xmlns:a16="http://schemas.microsoft.com/office/drawing/2014/main" id="{7C033A01-3AA4-440B-BB97-D58EDBF784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043" y="453887"/>
            <a:ext cx="3267043" cy="494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5876" name="TextBox 4">
            <a:extLst>
              <a:ext uri="{FF2B5EF4-FFF2-40B4-BE49-F238E27FC236}">
                <a16:creationId xmlns:a16="http://schemas.microsoft.com/office/drawing/2014/main" id="{1B9CE351-9B06-4195-9BA6-FC42309CB1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9550" y="5486400"/>
            <a:ext cx="347353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1"/>
              <a:t>Normale Hornhaut. </a:t>
            </a:r>
            <a:r>
              <a:rPr lang="en-US" altLang="en-US" sz="1200"/>
              <a:t>Beachten Sie die nur eine Zelle dicke Schicht der Endothelzellen.</a:t>
            </a:r>
            <a:endParaRPr lang="en-US" altLang="en-US" sz="1400" b="1"/>
          </a:p>
        </p:txBody>
      </p:sp>
      <p:sp>
        <p:nvSpPr>
          <p:cNvPr id="8" name="Text Box 2">
            <a:extLst>
              <a:ext uri="{FF2B5EF4-FFF2-40B4-BE49-F238E27FC236}">
                <a16:creationId xmlns:a16="http://schemas.microsoft.com/office/drawing/2014/main" id="{5F9E1D7D-7CB6-471A-8ED7-85F0B8EE63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4050" y="228600"/>
            <a:ext cx="5238750" cy="39498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en-US" sz="1200" b="1" dirty="0">
                <a:solidFill>
                  <a:srgbClr val="9900FF"/>
                </a:solidFill>
              </a:rPr>
              <a:t>Ist es ICE, PPMD oder Fuchs</a:t>
            </a:r>
            <a:r>
              <a:rPr lang="en-US" altLang="en-US" sz="1200" b="1" dirty="0">
                <a:solidFill>
                  <a:srgbClr val="9900FF"/>
                </a:solidFill>
              </a:rPr>
              <a:t>?</a:t>
            </a:r>
          </a:p>
          <a:p>
            <a:pPr algn="ctr" eaLnBrk="1" hangingPunct="1"/>
            <a:r>
              <a:rPr lang="en-US" altLang="en-US" sz="1200" b="1" dirty="0" err="1">
                <a:solidFill>
                  <a:srgbClr val="9900FF"/>
                </a:solidFill>
              </a:rPr>
              <a:t>Ordnen</a:t>
            </a:r>
            <a:r>
              <a:rPr lang="en-US" altLang="en-US" sz="1200" b="1" dirty="0">
                <a:solidFill>
                  <a:srgbClr val="9900FF"/>
                </a:solidFill>
              </a:rPr>
              <a:t> Sie </a:t>
            </a:r>
            <a:r>
              <a:rPr lang="en-US" altLang="en-US" sz="1200" b="1" dirty="0" err="1">
                <a:solidFill>
                  <a:srgbClr val="9900FF"/>
                </a:solidFill>
              </a:rPr>
              <a:t>jede</a:t>
            </a:r>
            <a:r>
              <a:rPr lang="en-US" altLang="en-US" sz="1200" b="1" dirty="0">
                <a:solidFill>
                  <a:srgbClr val="9900FF"/>
                </a:solidFill>
              </a:rPr>
              <a:t> </a:t>
            </a:r>
            <a:r>
              <a:rPr lang="en-US" altLang="en-US" sz="1200" b="1" dirty="0" err="1">
                <a:solidFill>
                  <a:srgbClr val="9900FF"/>
                </a:solidFill>
              </a:rPr>
              <a:t>Aussage</a:t>
            </a:r>
            <a:r>
              <a:rPr lang="en-US" altLang="en-US" sz="1200" b="1" dirty="0">
                <a:solidFill>
                  <a:srgbClr val="9900FF"/>
                </a:solidFill>
              </a:rPr>
              <a:t> der </a:t>
            </a:r>
            <a:r>
              <a:rPr lang="en-US" altLang="en-US" sz="1200" b="1" dirty="0" err="1">
                <a:solidFill>
                  <a:srgbClr val="9900FF"/>
                </a:solidFill>
              </a:rPr>
              <a:t>richtigen</a:t>
            </a:r>
            <a:r>
              <a:rPr lang="en-US" altLang="en-US" sz="1200" b="1" dirty="0">
                <a:solidFill>
                  <a:srgbClr val="9900FF"/>
                </a:solidFill>
              </a:rPr>
              <a:t> </a:t>
            </a:r>
            <a:r>
              <a:rPr lang="en-US" altLang="en-US" sz="1200" b="1" dirty="0" err="1">
                <a:solidFill>
                  <a:srgbClr val="9900FF"/>
                </a:solidFill>
              </a:rPr>
              <a:t>Erkrankung</a:t>
            </a:r>
            <a:r>
              <a:rPr lang="en-US" altLang="en-US" sz="1200" b="1" dirty="0">
                <a:solidFill>
                  <a:srgbClr val="9900FF"/>
                </a:solidFill>
              </a:rPr>
              <a:t> </a:t>
            </a:r>
            <a:r>
              <a:rPr lang="en-US" altLang="en-US" sz="1200" b="1" dirty="0" err="1">
                <a:solidFill>
                  <a:srgbClr val="9900FF"/>
                </a:solidFill>
              </a:rPr>
              <a:t>zu</a:t>
            </a:r>
            <a:endParaRPr lang="en-US" altLang="en-US" sz="1200" b="1" dirty="0">
              <a:solidFill>
                <a:srgbClr val="9900FF"/>
              </a:solidFill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874" name="Slide Number Placeholder 1">
            <a:extLst>
              <a:ext uri="{FF2B5EF4-FFF2-40B4-BE49-F238E27FC236}">
                <a16:creationId xmlns:a16="http://schemas.microsoft.com/office/drawing/2014/main" id="{DE55E0EC-4A2F-4E2B-AC1F-6EBEC7BB48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5C3E5C1-C41B-43A7-ADBC-B7B3F2DE2155}" type="slidenum">
              <a:rPr lang="en-US" altLang="en-US" smtClean="0"/>
              <a:t>31</a:t>
            </a:fld>
            <a:endParaRPr lang="en-US" altLang="en-US"/>
          </a:p>
        </p:txBody>
      </p:sp>
      <p:pic>
        <p:nvPicPr>
          <p:cNvPr id="335875" name="Picture 3">
            <a:extLst>
              <a:ext uri="{FF2B5EF4-FFF2-40B4-BE49-F238E27FC236}">
                <a16:creationId xmlns:a16="http://schemas.microsoft.com/office/drawing/2014/main" id="{7C033A01-3AA4-440B-BB97-D58EDBF784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043" y="453887"/>
            <a:ext cx="3267043" cy="494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5876" name="TextBox 4">
            <a:extLst>
              <a:ext uri="{FF2B5EF4-FFF2-40B4-BE49-F238E27FC236}">
                <a16:creationId xmlns:a16="http://schemas.microsoft.com/office/drawing/2014/main" id="{1B9CE351-9B06-4195-9BA6-FC42309CB1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9550" y="5486400"/>
            <a:ext cx="347353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1"/>
              <a:t>Normale Hornhaut. </a:t>
            </a:r>
            <a:r>
              <a:rPr lang="en-US" altLang="en-US" sz="1200"/>
              <a:t>Beachten Sie die nur eine Zelle dicke Schicht der Endothelzellen.</a:t>
            </a:r>
            <a:endParaRPr lang="en-US" altLang="en-US" sz="1400" b="1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13081DF9-8EBF-4205-B838-BF4104E735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36" b="29507"/>
          <a:stretch>
            <a:fillRect/>
          </a:stretch>
        </p:blipFill>
        <p:spPr bwMode="auto">
          <a:xfrm>
            <a:off x="4457007" y="3429000"/>
            <a:ext cx="4493871" cy="176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1">
            <a:extLst>
              <a:ext uri="{FF2B5EF4-FFF2-40B4-BE49-F238E27FC236}">
                <a16:creationId xmlns:a16="http://schemas.microsoft.com/office/drawing/2014/main" id="{41FB4579-2D23-4D02-A167-497C12965C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8569" y="5357336"/>
            <a:ext cx="4647235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dirty="0"/>
              <a:t>PPMD</a:t>
            </a:r>
            <a:r>
              <a:rPr lang="en-US" altLang="en-US" sz="1200" dirty="0"/>
              <a:t>. Anstatt von Zellen mit den Merkmalen des Hornhautendothels ausgekleidet zu sein, ist die hintere Hornhaut von Zellen mit </a:t>
            </a:r>
            <a:r>
              <a:rPr lang="en-US" altLang="en-US" sz="1200" b="1" dirty="0"/>
              <a:t>epithel- </a:t>
            </a:r>
            <a:r>
              <a:rPr lang="en-US" altLang="en-US" sz="1200" dirty="0"/>
              <a:t>oder </a:t>
            </a:r>
            <a:r>
              <a:rPr lang="en-US" altLang="en-US" sz="1200" b="1" dirty="0"/>
              <a:t>fibroblastenähnlichen </a:t>
            </a:r>
            <a:r>
              <a:rPr lang="en-US" altLang="en-US" sz="1200" dirty="0"/>
              <a:t>Merkmalen bedeckt.</a:t>
            </a:r>
          </a:p>
        </p:txBody>
      </p:sp>
      <p:sp>
        <p:nvSpPr>
          <p:cNvPr id="8" name="Text Box 2">
            <a:extLst>
              <a:ext uri="{FF2B5EF4-FFF2-40B4-BE49-F238E27FC236}">
                <a16:creationId xmlns:a16="http://schemas.microsoft.com/office/drawing/2014/main" id="{5F9E1D7D-7CB6-471A-8ED7-85F0B8EE63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4050" y="228600"/>
            <a:ext cx="5238750" cy="39498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en-US" sz="1200" b="1" dirty="0">
                <a:solidFill>
                  <a:srgbClr val="9900FF"/>
                </a:solidFill>
              </a:rPr>
              <a:t>Ist es ICE, PPMD oder Fuchs</a:t>
            </a:r>
            <a:r>
              <a:rPr lang="en-US" altLang="en-US" sz="1200" b="1" dirty="0">
                <a:solidFill>
                  <a:srgbClr val="9900FF"/>
                </a:solidFill>
              </a:rPr>
              <a:t>?</a:t>
            </a:r>
          </a:p>
          <a:p>
            <a:pPr algn="ctr" eaLnBrk="1" hangingPunct="1"/>
            <a:r>
              <a:rPr lang="en-US" altLang="en-US" sz="1200" b="1" dirty="0" err="1">
                <a:solidFill>
                  <a:srgbClr val="9900FF"/>
                </a:solidFill>
              </a:rPr>
              <a:t>Ordnen</a:t>
            </a:r>
            <a:r>
              <a:rPr lang="en-US" altLang="en-US" sz="1200" b="1" dirty="0">
                <a:solidFill>
                  <a:srgbClr val="9900FF"/>
                </a:solidFill>
              </a:rPr>
              <a:t> Sie </a:t>
            </a:r>
            <a:r>
              <a:rPr lang="en-US" altLang="en-US" sz="1200" b="1" dirty="0" err="1">
                <a:solidFill>
                  <a:srgbClr val="9900FF"/>
                </a:solidFill>
              </a:rPr>
              <a:t>jede</a:t>
            </a:r>
            <a:r>
              <a:rPr lang="en-US" altLang="en-US" sz="1200" b="1" dirty="0">
                <a:solidFill>
                  <a:srgbClr val="9900FF"/>
                </a:solidFill>
              </a:rPr>
              <a:t> </a:t>
            </a:r>
            <a:r>
              <a:rPr lang="en-US" altLang="en-US" sz="1200" b="1" dirty="0" err="1">
                <a:solidFill>
                  <a:srgbClr val="9900FF"/>
                </a:solidFill>
              </a:rPr>
              <a:t>Aussage</a:t>
            </a:r>
            <a:r>
              <a:rPr lang="en-US" altLang="en-US" sz="1200" b="1" dirty="0">
                <a:solidFill>
                  <a:srgbClr val="9900FF"/>
                </a:solidFill>
              </a:rPr>
              <a:t> der </a:t>
            </a:r>
            <a:r>
              <a:rPr lang="en-US" altLang="en-US" sz="1200" b="1" dirty="0" err="1">
                <a:solidFill>
                  <a:srgbClr val="9900FF"/>
                </a:solidFill>
              </a:rPr>
              <a:t>richtigen</a:t>
            </a:r>
            <a:r>
              <a:rPr lang="en-US" altLang="en-US" sz="1200" b="1" dirty="0">
                <a:solidFill>
                  <a:srgbClr val="9900FF"/>
                </a:solidFill>
              </a:rPr>
              <a:t> </a:t>
            </a:r>
            <a:r>
              <a:rPr lang="en-US" altLang="en-US" sz="1200" b="1" dirty="0" err="1">
                <a:solidFill>
                  <a:srgbClr val="9900FF"/>
                </a:solidFill>
              </a:rPr>
              <a:t>Erkrankung</a:t>
            </a:r>
            <a:r>
              <a:rPr lang="en-US" altLang="en-US" sz="1200" b="1" dirty="0">
                <a:solidFill>
                  <a:srgbClr val="9900FF"/>
                </a:solidFill>
              </a:rPr>
              <a:t> </a:t>
            </a:r>
            <a:r>
              <a:rPr lang="en-US" altLang="en-US" sz="1200" b="1" dirty="0" err="1">
                <a:solidFill>
                  <a:srgbClr val="9900FF"/>
                </a:solidFill>
              </a:rPr>
              <a:t>zu</a:t>
            </a:r>
            <a:endParaRPr lang="en-US" altLang="en-US" sz="1200" b="1" dirty="0">
              <a:solidFill>
                <a:srgbClr val="99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735053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2">
            <a:extLst>
              <a:ext uri="{FF2B5EF4-FFF2-40B4-BE49-F238E27FC236}">
                <a16:creationId xmlns:a16="http://schemas.microsoft.com/office/drawing/2014/main" id="{A1D93676-E322-47F7-8BD7-AB36C34864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4050" y="228600"/>
            <a:ext cx="5238750" cy="64135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 b="1">
                <a:solidFill>
                  <a:srgbClr val="9900FF"/>
                </a:solidFill>
              </a:rPr>
              <a:t>Ist es ICE, PPMD oder Fuchs?</a:t>
            </a:r>
          </a:p>
          <a:p>
            <a:pPr algn="ctr" eaLnBrk="1" hangingPunct="1"/>
            <a:r>
              <a:rPr lang="en-US" altLang="en-US" sz="1200" b="1">
                <a:solidFill>
                  <a:srgbClr val="9900FF"/>
                </a:solidFill>
              </a:rPr>
              <a:t>Ordnen Sie jede Aussage der richtigen Erkrankung zu</a:t>
            </a:r>
          </a:p>
        </p:txBody>
      </p:sp>
      <p:sp>
        <p:nvSpPr>
          <p:cNvPr id="26628" name="Text Box 3">
            <a:extLst>
              <a:ext uri="{FF2B5EF4-FFF2-40B4-BE49-F238E27FC236}">
                <a16:creationId xmlns:a16="http://schemas.microsoft.com/office/drawing/2014/main" id="{861EDBFF-6376-4D50-B1E2-B934D42168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009650"/>
            <a:ext cx="4683125" cy="1189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ICE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--Im Wesentlichen immer einseitig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--Nicht familiär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--Häufiger bei Frauen als bei Männern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--„Hammered-Silver“-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Erscheinungsbild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--Starker Zusammenhang mit Glaukom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--Hornhautödem als charakteristisches Merkmal einiger Formen</a:t>
            </a:r>
          </a:p>
        </p:txBody>
      </p:sp>
      <p:sp>
        <p:nvSpPr>
          <p:cNvPr id="26629" name="Text Box 4">
            <a:extLst>
              <a:ext uri="{FF2B5EF4-FFF2-40B4-BE49-F238E27FC236}">
                <a16:creationId xmlns:a16="http://schemas.microsoft.com/office/drawing/2014/main" id="{530E0C67-9BA0-48AA-91E6-AE28DF5DD6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2879725"/>
            <a:ext cx="5604419" cy="16435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dirty="0"/>
              <a:t>PPMD</a:t>
            </a:r>
            <a:endParaRPr lang="en-US" altLang="en-US" sz="16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--Beidseitig, kann jedoch so asymmetrisch sein, dass es einseitig erscheint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--Autosomal-dominant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--Frauen = Männer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--Bänder, Bläschen, unterschiedliche Trübungen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--Leichter Zusammenhang mit Glaukom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--Ein Hornhautödem kann auftreten, ist jedoch kein charakteristisches Merkmal</a:t>
            </a:r>
          </a:p>
        </p:txBody>
      </p:sp>
      <p:sp>
        <p:nvSpPr>
          <p:cNvPr id="26630" name="Text Box 5">
            <a:extLst>
              <a:ext uri="{FF2B5EF4-FFF2-40B4-BE49-F238E27FC236}">
                <a16:creationId xmlns:a16="http://schemas.microsoft.com/office/drawing/2014/main" id="{212A0DFA-C095-4197-A39C-497F8E5C54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860925"/>
            <a:ext cx="3260725" cy="1643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Fuchs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--Praktisch immer beidseitig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--Autosomal-dominant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--Frauen &gt; Männer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--Guttae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--?Kein Zusammenhang mit Glaukom?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--Hornhautödem häufig</a:t>
            </a:r>
          </a:p>
        </p:txBody>
      </p:sp>
      <p:sp>
        <p:nvSpPr>
          <p:cNvPr id="26633" name="Slide Number Placeholder 1">
            <a:extLst>
              <a:ext uri="{FF2B5EF4-FFF2-40B4-BE49-F238E27FC236}">
                <a16:creationId xmlns:a16="http://schemas.microsoft.com/office/drawing/2014/main" id="{727C2812-742D-4A63-87E3-7F05F8D502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DA71C00-A07D-4939-B3B0-F408D58BECBF}" type="slidenum">
              <a:rPr lang="en-US" altLang="en-US"/>
              <a:t>32</a:t>
            </a:fld>
            <a:endParaRPr lang="en-US" alt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537A88C-B880-4C9C-80D2-A0FADBF45F90}"/>
              </a:ext>
            </a:extLst>
          </p:cNvPr>
          <p:cNvSpPr txBox="1"/>
          <p:nvPr/>
        </p:nvSpPr>
        <p:spPr>
          <a:xfrm>
            <a:off x="685800" y="4656138"/>
            <a:ext cx="6477000" cy="138499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25400" tIns="12700" rIns="25400" bIns="12700">
            <a:spAutoFit/>
          </a:bodyPr>
          <a:lstStyle/>
          <a:p>
            <a:pPr>
              <a:defRPr/>
            </a:pPr>
            <a:r>
              <a:rPr lang="en-US" sz="1200" i="1" dirty="0">
                <a:solidFill>
                  <a:srgbClr val="0000FF"/>
                </a:solidFill>
              </a:rPr>
              <a:t>Welche Erkrankung weist Befunde auf, die eine Verwechslung mit PPMD leicht möglich machen?</a:t>
            </a:r>
          </a:p>
          <a:p>
            <a:pPr>
              <a:defRPr/>
            </a:pPr>
            <a:r>
              <a:rPr lang="en-US" sz="1200" dirty="0" err="1">
                <a:solidFill>
                  <a:schemeClr val="bg1">
                    <a:lumMod val="85000"/>
                  </a:schemeClr>
                </a:solidFill>
              </a:rPr>
              <a:t>Iridokorneales</a:t>
            </a:r>
            <a:r>
              <a:rPr lang="en-US" sz="1200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85000"/>
                  </a:schemeClr>
                </a:solidFill>
              </a:rPr>
              <a:t>endotheliales</a:t>
            </a:r>
            <a:r>
              <a:rPr lang="en-US" sz="1200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85000"/>
                  </a:schemeClr>
                </a:solidFill>
              </a:rPr>
              <a:t>Syndrom</a:t>
            </a:r>
            <a:r>
              <a:rPr lang="en-US" sz="1200" dirty="0">
                <a:solidFill>
                  <a:schemeClr val="bg1">
                    <a:lumMod val="85000"/>
                  </a:schemeClr>
                </a:solidFill>
              </a:rPr>
              <a:t> (ICE)</a:t>
            </a:r>
          </a:p>
          <a:p>
            <a:pPr>
              <a:defRPr/>
            </a:pPr>
            <a:endParaRPr lang="en-US" sz="1400" dirty="0">
              <a:solidFill>
                <a:schemeClr val="bg1">
                  <a:lumMod val="85000"/>
                </a:schemeClr>
              </a:solidFill>
            </a:endParaRPr>
          </a:p>
          <a:p>
            <a:pPr>
              <a:defRPr/>
            </a:pPr>
            <a:r>
              <a:rPr lang="en-US" sz="1200" i="1" dirty="0">
                <a:solidFill>
                  <a:schemeClr val="bg1">
                    <a:lumMod val="85000"/>
                  </a:schemeClr>
                </a:solidFill>
              </a:rPr>
              <a:t>Wie lässt sich unterscheiden, ob ein </a:t>
            </a:r>
            <a:r>
              <a:rPr lang="en-US" sz="1200" i="1" dirty="0" err="1">
                <a:solidFill>
                  <a:schemeClr val="bg1">
                    <a:lumMod val="85000"/>
                  </a:schemeClr>
                </a:solidFill>
              </a:rPr>
              <a:t>Patient </a:t>
            </a:r>
            <a:r>
              <a:rPr lang="en-US" sz="1200" i="1" dirty="0">
                <a:solidFill>
                  <a:schemeClr val="bg1">
                    <a:lumMod val="85000"/>
                  </a:schemeClr>
                </a:solidFill>
              </a:rPr>
              <a:t>an PPMD oder an ICE leidet?</a:t>
            </a:r>
          </a:p>
          <a:p>
            <a:pPr>
              <a:defRPr/>
            </a:pPr>
            <a:r>
              <a:rPr lang="en-US" sz="1200" dirty="0">
                <a:solidFill>
                  <a:schemeClr val="bg1">
                    <a:lumMod val="85000"/>
                  </a:schemeClr>
                </a:solidFill>
              </a:rPr>
              <a:t>--Im Gegensatz zu PPMD tritt ICE immer </a:t>
            </a:r>
            <a:r>
              <a:rPr lang="en-US" sz="1200" b="1" dirty="0">
                <a:solidFill>
                  <a:schemeClr val="bg1">
                    <a:lumMod val="85000"/>
                  </a:schemeClr>
                </a:solidFill>
              </a:rPr>
              <a:t>sporadisch</a:t>
            </a:r>
            <a:r>
              <a:rPr lang="en-US" sz="1200" dirty="0">
                <a:solidFill>
                  <a:schemeClr val="bg1">
                    <a:lumMod val="85000"/>
                  </a:schemeClr>
                </a:solidFill>
              </a:rPr>
              <a:t> auf</a:t>
            </a:r>
          </a:p>
          <a:p>
            <a:pPr>
              <a:defRPr/>
            </a:pPr>
            <a:r>
              <a:rPr lang="en-US" sz="1200" dirty="0">
                <a:solidFill>
                  <a:schemeClr val="bg1">
                    <a:lumMod val="85000"/>
                  </a:schemeClr>
                </a:solidFill>
              </a:rPr>
              <a:t>--Im Gegensatz zu PPMD ist ICE immer </a:t>
            </a:r>
            <a:r>
              <a:rPr lang="en-US" sz="1200" b="1" dirty="0">
                <a:solidFill>
                  <a:schemeClr val="bg1">
                    <a:lumMod val="85000"/>
                  </a:schemeClr>
                </a:solidFill>
              </a:rPr>
              <a:t>einseitig</a:t>
            </a:r>
          </a:p>
        </p:txBody>
      </p:sp>
    </p:spTree>
    <p:extLst>
      <p:ext uri="{BB962C8B-B14F-4D97-AF65-F5344CB8AC3E}">
        <p14:creationId xmlns:p14="http://schemas.microsoft.com/office/powerpoint/2010/main" val="288505579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2">
            <a:extLst>
              <a:ext uri="{FF2B5EF4-FFF2-40B4-BE49-F238E27FC236}">
                <a16:creationId xmlns:a16="http://schemas.microsoft.com/office/drawing/2014/main" id="{A1D93676-E322-47F7-8BD7-AB36C34864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4050" y="228600"/>
            <a:ext cx="5238750" cy="64135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 b="1">
                <a:solidFill>
                  <a:srgbClr val="9900FF"/>
                </a:solidFill>
              </a:rPr>
              <a:t>Ist es ICE, PPMD oder Fuchs?</a:t>
            </a:r>
          </a:p>
          <a:p>
            <a:pPr algn="ctr" eaLnBrk="1" hangingPunct="1"/>
            <a:r>
              <a:rPr lang="en-US" altLang="en-US" sz="1200" b="1">
                <a:solidFill>
                  <a:srgbClr val="9900FF"/>
                </a:solidFill>
              </a:rPr>
              <a:t>Ordnen Sie jede Aussage der richtigen Erkrankung zu</a:t>
            </a:r>
          </a:p>
        </p:txBody>
      </p:sp>
      <p:sp>
        <p:nvSpPr>
          <p:cNvPr id="26628" name="Text Box 3">
            <a:extLst>
              <a:ext uri="{FF2B5EF4-FFF2-40B4-BE49-F238E27FC236}">
                <a16:creationId xmlns:a16="http://schemas.microsoft.com/office/drawing/2014/main" id="{861EDBFF-6376-4D50-B1E2-B934D42168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009650"/>
            <a:ext cx="4683125" cy="1189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dirty="0"/>
              <a:t>ICE</a:t>
            </a:r>
            <a:endParaRPr lang="en-US" altLang="en-US" sz="16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--Im Wesentlichen immer einseitig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--Nicht familiär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--Häufiger bei Frauen als bei Männern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--„Hammered-Silver“-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Erscheinungsbild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--Starker Zusammenhang mit Glaukom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--Hornhautödem als charakteristisches Merkmal einiger Formen</a:t>
            </a:r>
          </a:p>
        </p:txBody>
      </p:sp>
      <p:sp>
        <p:nvSpPr>
          <p:cNvPr id="26629" name="Text Box 4">
            <a:extLst>
              <a:ext uri="{FF2B5EF4-FFF2-40B4-BE49-F238E27FC236}">
                <a16:creationId xmlns:a16="http://schemas.microsoft.com/office/drawing/2014/main" id="{530E0C67-9BA0-48AA-91E6-AE28DF5DD6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2879725"/>
            <a:ext cx="5604419" cy="16435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dirty="0"/>
              <a:t>PPMD</a:t>
            </a:r>
            <a:endParaRPr lang="en-US" altLang="en-US" sz="16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--Beidseitig, kann jedoch so asymmetrisch sein, dass es einseitig erscheint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--Autosomal-dominant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--Frauen = Männer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--Bänder, Bläschen, unterschiedliche Trübungen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--Leichter Zusammenhang mit Glaukom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--Ein Hornhautödem kann auftreten, ist jedoch kein charakteristisches Merkmal</a:t>
            </a:r>
          </a:p>
        </p:txBody>
      </p:sp>
      <p:sp>
        <p:nvSpPr>
          <p:cNvPr id="26630" name="Text Box 5">
            <a:extLst>
              <a:ext uri="{FF2B5EF4-FFF2-40B4-BE49-F238E27FC236}">
                <a16:creationId xmlns:a16="http://schemas.microsoft.com/office/drawing/2014/main" id="{212A0DFA-C095-4197-A39C-497F8E5C54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860925"/>
            <a:ext cx="3260725" cy="1643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dirty="0">
                <a:solidFill>
                  <a:srgbClr val="B2B2B2"/>
                </a:solidFill>
              </a:rPr>
              <a:t>Fuchs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rgbClr val="B2B2B2"/>
                </a:solidFill>
              </a:rPr>
              <a:t>--Praktisch immer beidseitig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rgbClr val="B2B2B2"/>
                </a:solidFill>
              </a:rPr>
              <a:t>--Autosomal-dominant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rgbClr val="B2B2B2"/>
                </a:solidFill>
              </a:rPr>
              <a:t>--Frauen &gt; Männer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rgbClr val="B2B2B2"/>
                </a:solidFill>
              </a:rPr>
              <a:t>--Guttae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rgbClr val="B2B2B2"/>
                </a:solidFill>
              </a:rPr>
              <a:t>--?Kein Zusammenhang mit Glaukom?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rgbClr val="B2B2B2"/>
                </a:solidFill>
              </a:rPr>
              <a:t>--Hornhautödem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häufig</a:t>
            </a:r>
          </a:p>
        </p:txBody>
      </p:sp>
      <p:sp>
        <p:nvSpPr>
          <p:cNvPr id="26633" name="Slide Number Placeholder 1">
            <a:extLst>
              <a:ext uri="{FF2B5EF4-FFF2-40B4-BE49-F238E27FC236}">
                <a16:creationId xmlns:a16="http://schemas.microsoft.com/office/drawing/2014/main" id="{727C2812-742D-4A63-87E3-7F05F8D502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DA71C00-A07D-4939-B3B0-F408D58BECBF}" type="slidenum">
              <a:rPr lang="en-US" altLang="en-US"/>
              <a:t>33</a:t>
            </a:fld>
            <a:endParaRPr lang="en-US" alt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537A88C-B880-4C9C-80D2-A0FADBF45F90}"/>
              </a:ext>
            </a:extLst>
          </p:cNvPr>
          <p:cNvSpPr txBox="1"/>
          <p:nvPr/>
        </p:nvSpPr>
        <p:spPr>
          <a:xfrm>
            <a:off x="685800" y="4656138"/>
            <a:ext cx="6477000" cy="138499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25400" tIns="12700" rIns="25400" bIns="12700">
            <a:spAutoFit/>
          </a:bodyPr>
          <a:lstStyle/>
          <a:p>
            <a:pPr>
              <a:defRPr/>
            </a:pPr>
            <a:r>
              <a:rPr lang="en-US" sz="1200" i="1" dirty="0">
                <a:solidFill>
                  <a:srgbClr val="0000FF"/>
                </a:solidFill>
              </a:rPr>
              <a:t>Welche Erkrankung weist Befunde auf, die eine Verwechslung mit PPMD leicht möglich machen?</a:t>
            </a:r>
          </a:p>
          <a:p>
            <a:pPr>
              <a:defRPr/>
            </a:pPr>
            <a:r>
              <a:rPr lang="en-US" sz="1200" dirty="0" err="1">
                <a:solidFill>
                  <a:srgbClr val="0000FF"/>
                </a:solidFill>
              </a:rPr>
              <a:t>Iridokorneales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endotheliales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Syndrom</a:t>
            </a:r>
            <a:r>
              <a:rPr lang="en-US" sz="1200" dirty="0">
                <a:solidFill>
                  <a:srgbClr val="0000FF"/>
                </a:solidFill>
              </a:rPr>
              <a:t> (ICE)</a:t>
            </a:r>
            <a:endParaRPr lang="en-US" sz="1400" dirty="0">
              <a:solidFill>
                <a:schemeClr val="bg1">
                  <a:lumMod val="85000"/>
                </a:schemeClr>
              </a:solidFill>
            </a:endParaRPr>
          </a:p>
          <a:p>
            <a:pPr>
              <a:defRPr/>
            </a:pPr>
            <a:endParaRPr lang="en-US" sz="1400" dirty="0">
              <a:solidFill>
                <a:schemeClr val="bg1">
                  <a:lumMod val="85000"/>
                </a:schemeClr>
              </a:solidFill>
            </a:endParaRPr>
          </a:p>
          <a:p>
            <a:pPr>
              <a:defRPr/>
            </a:pPr>
            <a:r>
              <a:rPr lang="en-US" sz="1200" i="1" dirty="0">
                <a:solidFill>
                  <a:schemeClr val="bg1">
                    <a:lumMod val="85000"/>
                  </a:schemeClr>
                </a:solidFill>
              </a:rPr>
              <a:t>Wie lässt sich unterscheiden, ob ein </a:t>
            </a:r>
            <a:r>
              <a:rPr lang="en-US" sz="1200" i="1" dirty="0" err="1">
                <a:solidFill>
                  <a:schemeClr val="bg1">
                    <a:lumMod val="85000"/>
                  </a:schemeClr>
                </a:solidFill>
              </a:rPr>
              <a:t>Patient </a:t>
            </a:r>
            <a:r>
              <a:rPr lang="en-US" sz="1200" i="1" dirty="0">
                <a:solidFill>
                  <a:schemeClr val="bg1">
                    <a:lumMod val="85000"/>
                  </a:schemeClr>
                </a:solidFill>
              </a:rPr>
              <a:t>an PPMD oder an ICE leidet?</a:t>
            </a:r>
          </a:p>
          <a:p>
            <a:pPr>
              <a:defRPr/>
            </a:pPr>
            <a:r>
              <a:rPr lang="en-US" sz="1200" dirty="0">
                <a:solidFill>
                  <a:schemeClr val="bg1">
                    <a:lumMod val="85000"/>
                  </a:schemeClr>
                </a:solidFill>
              </a:rPr>
              <a:t>--Im Gegensatz zu PPMD tritt ICE immer </a:t>
            </a:r>
            <a:r>
              <a:rPr lang="en-US" sz="1200" b="1" dirty="0">
                <a:solidFill>
                  <a:schemeClr val="bg1">
                    <a:lumMod val="85000"/>
                  </a:schemeClr>
                </a:solidFill>
              </a:rPr>
              <a:t>sporadisch</a:t>
            </a:r>
            <a:r>
              <a:rPr lang="en-US" sz="1200" dirty="0">
                <a:solidFill>
                  <a:schemeClr val="bg1">
                    <a:lumMod val="85000"/>
                  </a:schemeClr>
                </a:solidFill>
              </a:rPr>
              <a:t> auf</a:t>
            </a:r>
          </a:p>
          <a:p>
            <a:pPr>
              <a:defRPr/>
            </a:pPr>
            <a:r>
              <a:rPr lang="en-US" sz="1200" dirty="0">
                <a:solidFill>
                  <a:schemeClr val="bg1">
                    <a:lumMod val="85000"/>
                  </a:schemeClr>
                </a:solidFill>
              </a:rPr>
              <a:t>--Im Gegensatz zu PPMD ist ICE immer </a:t>
            </a:r>
            <a:r>
              <a:rPr lang="en-US" sz="1200" b="1" dirty="0">
                <a:solidFill>
                  <a:schemeClr val="bg1">
                    <a:lumMod val="85000"/>
                  </a:schemeClr>
                </a:solidFill>
              </a:rPr>
              <a:t>einseitig</a:t>
            </a:r>
          </a:p>
        </p:txBody>
      </p:sp>
    </p:spTree>
    <p:extLst>
      <p:ext uri="{BB962C8B-B14F-4D97-AF65-F5344CB8AC3E}">
        <p14:creationId xmlns:p14="http://schemas.microsoft.com/office/powerpoint/2010/main" val="294357174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2">
            <a:extLst>
              <a:ext uri="{FF2B5EF4-FFF2-40B4-BE49-F238E27FC236}">
                <a16:creationId xmlns:a16="http://schemas.microsoft.com/office/drawing/2014/main" id="{A1D93676-E322-47F7-8BD7-AB36C34864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4050" y="228600"/>
            <a:ext cx="5238750" cy="64135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 b="1">
                <a:solidFill>
                  <a:srgbClr val="9900FF"/>
                </a:solidFill>
              </a:rPr>
              <a:t>Ist es ICE, PPMD oder Fuchs?</a:t>
            </a:r>
          </a:p>
          <a:p>
            <a:pPr algn="ctr" eaLnBrk="1" hangingPunct="1"/>
            <a:r>
              <a:rPr lang="en-US" altLang="en-US" sz="1200" b="1">
                <a:solidFill>
                  <a:srgbClr val="9900FF"/>
                </a:solidFill>
              </a:rPr>
              <a:t>Ordnen Sie jede Aussage der richtigen Erkrankung zu</a:t>
            </a:r>
          </a:p>
        </p:txBody>
      </p:sp>
      <p:sp>
        <p:nvSpPr>
          <p:cNvPr id="26628" name="Text Box 3">
            <a:extLst>
              <a:ext uri="{FF2B5EF4-FFF2-40B4-BE49-F238E27FC236}">
                <a16:creationId xmlns:a16="http://schemas.microsoft.com/office/drawing/2014/main" id="{861EDBFF-6376-4D50-B1E2-B934D42168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009650"/>
            <a:ext cx="4683125" cy="1189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dirty="0"/>
              <a:t>ICE</a:t>
            </a:r>
            <a:endParaRPr lang="en-US" altLang="en-US" sz="16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--Im Wesentlichen immer einseitig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--Nicht familiär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--Häufiger bei Frauen als bei Männern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--„Hammered-Silver“-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Erscheinungsbild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--Starker Zusammenhang mit Glaukom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--Hornhautödem als charakteristisches Merkmal einiger Formen</a:t>
            </a:r>
          </a:p>
        </p:txBody>
      </p:sp>
      <p:sp>
        <p:nvSpPr>
          <p:cNvPr id="26629" name="Text Box 4">
            <a:extLst>
              <a:ext uri="{FF2B5EF4-FFF2-40B4-BE49-F238E27FC236}">
                <a16:creationId xmlns:a16="http://schemas.microsoft.com/office/drawing/2014/main" id="{530E0C67-9BA0-48AA-91E6-AE28DF5DD6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2879725"/>
            <a:ext cx="5604419" cy="16435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dirty="0"/>
              <a:t>PPMD</a:t>
            </a:r>
            <a:endParaRPr lang="en-US" altLang="en-US" sz="16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--Beidseitig, kann jedoch so asymmetrisch sein, dass es einseitig erscheint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--Autosomal-dominant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--Frauen = Männer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--Bänder, Bläschen, unterschiedliche Trübungen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--Leichter Zusammenhang mit Glaukom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--Ein Hornhautödem kann auftreten, ist jedoch kein charakteristisches Merkmal</a:t>
            </a:r>
          </a:p>
        </p:txBody>
      </p:sp>
      <p:sp>
        <p:nvSpPr>
          <p:cNvPr id="26630" name="Text Box 5">
            <a:extLst>
              <a:ext uri="{FF2B5EF4-FFF2-40B4-BE49-F238E27FC236}">
                <a16:creationId xmlns:a16="http://schemas.microsoft.com/office/drawing/2014/main" id="{212A0DFA-C095-4197-A39C-497F8E5C54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860925"/>
            <a:ext cx="3260725" cy="1643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Fuchs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--Praktisch immer beidseitig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--Autosomal-dominant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--Frauen &gt; Männer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--Guttae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--?Kein Zusammenhang mit Glaukom?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--Hornhautödem häufig</a:t>
            </a:r>
          </a:p>
        </p:txBody>
      </p:sp>
      <p:sp>
        <p:nvSpPr>
          <p:cNvPr id="26633" name="Slide Number Placeholder 1">
            <a:extLst>
              <a:ext uri="{FF2B5EF4-FFF2-40B4-BE49-F238E27FC236}">
                <a16:creationId xmlns:a16="http://schemas.microsoft.com/office/drawing/2014/main" id="{727C2812-742D-4A63-87E3-7F05F8D502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DA71C00-A07D-4939-B3B0-F408D58BECBF}" type="slidenum">
              <a:rPr lang="en-US" altLang="en-US"/>
              <a:t>34</a:t>
            </a:fld>
            <a:endParaRPr lang="en-US" alt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537A88C-B880-4C9C-80D2-A0FADBF45F90}"/>
              </a:ext>
            </a:extLst>
          </p:cNvPr>
          <p:cNvSpPr txBox="1"/>
          <p:nvPr/>
        </p:nvSpPr>
        <p:spPr>
          <a:xfrm>
            <a:off x="685800" y="4656138"/>
            <a:ext cx="6477000" cy="138499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25400" tIns="12700" rIns="25400" bIns="12700">
            <a:spAutoFit/>
          </a:bodyPr>
          <a:lstStyle/>
          <a:p>
            <a:pPr>
              <a:defRPr/>
            </a:pPr>
            <a:r>
              <a:rPr lang="en-US" sz="1200" i="1" dirty="0">
                <a:solidFill>
                  <a:srgbClr val="0000FF"/>
                </a:solidFill>
              </a:rPr>
              <a:t>Welche Erkrankung weist Befunde auf, die eine Verwechslung mit PPMD leicht möglich machen?</a:t>
            </a:r>
          </a:p>
          <a:p>
            <a:pPr>
              <a:defRPr/>
            </a:pPr>
            <a:r>
              <a:rPr lang="en-US" sz="1200" dirty="0" err="1">
                <a:solidFill>
                  <a:srgbClr val="0000FF"/>
                </a:solidFill>
              </a:rPr>
              <a:t>Iridokorneales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endotheliales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Syndrom</a:t>
            </a:r>
            <a:r>
              <a:rPr lang="en-US" sz="1200" dirty="0">
                <a:solidFill>
                  <a:srgbClr val="0000FF"/>
                </a:solidFill>
              </a:rPr>
              <a:t> (ICE)</a:t>
            </a:r>
          </a:p>
          <a:p>
            <a:pPr>
              <a:defRPr/>
            </a:pPr>
            <a:endParaRPr lang="en-US" sz="1400" dirty="0">
              <a:solidFill>
                <a:srgbClr val="0000FF"/>
              </a:solidFill>
            </a:endParaRPr>
          </a:p>
          <a:p>
            <a:pPr>
              <a:defRPr/>
            </a:pPr>
            <a:r>
              <a:rPr lang="en-US" sz="1200" i="1" dirty="0">
                <a:solidFill>
                  <a:srgbClr val="0000FF"/>
                </a:solidFill>
              </a:rPr>
              <a:t>Wie lässt sich unterscheiden, ob ein </a:t>
            </a:r>
            <a:r>
              <a:rPr lang="en-US" sz="1200" i="1" dirty="0" err="1">
                <a:solidFill>
                  <a:srgbClr val="0000FF"/>
                </a:solidFill>
              </a:rPr>
              <a:t>Patient </a:t>
            </a:r>
            <a:r>
              <a:rPr lang="en-US" sz="1200" i="1" dirty="0">
                <a:solidFill>
                  <a:srgbClr val="0000FF"/>
                </a:solidFill>
              </a:rPr>
              <a:t>an PPMD oder an ICE leidet?</a:t>
            </a:r>
            <a:endParaRPr lang="en-US" sz="1400" i="1" dirty="0">
              <a:solidFill>
                <a:schemeClr val="bg1">
                  <a:lumMod val="85000"/>
                </a:schemeClr>
              </a:solidFill>
            </a:endParaRPr>
          </a:p>
          <a:p>
            <a:pPr>
              <a:defRPr/>
            </a:pPr>
            <a:r>
              <a:rPr lang="en-US" sz="1200" dirty="0">
                <a:solidFill>
                  <a:schemeClr val="bg1">
                    <a:lumMod val="85000"/>
                  </a:schemeClr>
                </a:solidFill>
              </a:rPr>
              <a:t>--Im Gegensatz zu PPMD tritt ICE immer </a:t>
            </a:r>
            <a:r>
              <a:rPr lang="en-US" sz="1200" b="1" dirty="0">
                <a:solidFill>
                  <a:schemeClr val="bg1">
                    <a:lumMod val="85000"/>
                  </a:schemeClr>
                </a:solidFill>
              </a:rPr>
              <a:t>sporadisch</a:t>
            </a:r>
            <a:r>
              <a:rPr lang="en-US" sz="1200" dirty="0">
                <a:solidFill>
                  <a:schemeClr val="bg1">
                    <a:lumMod val="85000"/>
                  </a:schemeClr>
                </a:solidFill>
              </a:rPr>
              <a:t> auf</a:t>
            </a:r>
          </a:p>
          <a:p>
            <a:pPr>
              <a:defRPr/>
            </a:pPr>
            <a:r>
              <a:rPr lang="en-US" sz="1200" dirty="0">
                <a:solidFill>
                  <a:schemeClr val="bg1">
                    <a:lumMod val="85000"/>
                  </a:schemeClr>
                </a:solidFill>
              </a:rPr>
              <a:t>--Im Gegensatz zu PPMD ist ICE immer </a:t>
            </a:r>
            <a:r>
              <a:rPr lang="en-US" sz="1200" b="1" dirty="0">
                <a:solidFill>
                  <a:schemeClr val="bg1">
                    <a:lumMod val="85000"/>
                  </a:schemeClr>
                </a:solidFill>
              </a:rPr>
              <a:t>einseitig</a:t>
            </a:r>
          </a:p>
        </p:txBody>
      </p:sp>
    </p:spTree>
    <p:extLst>
      <p:ext uri="{BB962C8B-B14F-4D97-AF65-F5344CB8AC3E}">
        <p14:creationId xmlns:p14="http://schemas.microsoft.com/office/powerpoint/2010/main" val="345228185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2">
            <a:extLst>
              <a:ext uri="{FF2B5EF4-FFF2-40B4-BE49-F238E27FC236}">
                <a16:creationId xmlns:a16="http://schemas.microsoft.com/office/drawing/2014/main" id="{A1D93676-E322-47F7-8BD7-AB36C34864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4050" y="228600"/>
            <a:ext cx="5238750" cy="64135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 b="1">
                <a:solidFill>
                  <a:srgbClr val="9900FF"/>
                </a:solidFill>
              </a:rPr>
              <a:t>Ist es ICE, PPMD oder Fuchs?</a:t>
            </a:r>
          </a:p>
          <a:p>
            <a:pPr algn="ctr" eaLnBrk="1" hangingPunct="1"/>
            <a:r>
              <a:rPr lang="en-US" altLang="en-US" sz="1200" b="1">
                <a:solidFill>
                  <a:srgbClr val="9900FF"/>
                </a:solidFill>
              </a:rPr>
              <a:t>Ordnen Sie jede Aussage der richtigen Erkrankung zu</a:t>
            </a:r>
          </a:p>
        </p:txBody>
      </p:sp>
      <p:sp>
        <p:nvSpPr>
          <p:cNvPr id="26628" name="Text Box 3">
            <a:extLst>
              <a:ext uri="{FF2B5EF4-FFF2-40B4-BE49-F238E27FC236}">
                <a16:creationId xmlns:a16="http://schemas.microsoft.com/office/drawing/2014/main" id="{861EDBFF-6376-4D50-B1E2-B934D42168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009650"/>
            <a:ext cx="4683125" cy="1189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dirty="0"/>
              <a:t>ICE</a:t>
            </a:r>
            <a:endParaRPr lang="en-US" altLang="en-US" sz="16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--Im Wesentlichen immer einseitig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--Nicht familiär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--Häufiger bei Frauen als bei Männern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--„Hammered-Silver“-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Erscheinungsbild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--Starker Zusammenhang mit Glaukom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--Hornhautödem als charakteristisches Merkmal einiger Formen</a:t>
            </a:r>
          </a:p>
        </p:txBody>
      </p:sp>
      <p:sp>
        <p:nvSpPr>
          <p:cNvPr id="26629" name="Text Box 4">
            <a:extLst>
              <a:ext uri="{FF2B5EF4-FFF2-40B4-BE49-F238E27FC236}">
                <a16:creationId xmlns:a16="http://schemas.microsoft.com/office/drawing/2014/main" id="{530E0C67-9BA0-48AA-91E6-AE28DF5DD6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2879725"/>
            <a:ext cx="5604419" cy="16435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dirty="0"/>
              <a:t>PPMD</a:t>
            </a:r>
            <a:endParaRPr lang="en-US" altLang="en-US" sz="16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--Beidseitig, kann jedoch so asymmetrisch sein, dass es einseitig erscheint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--Autosomal-dominant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--Frauen = Männer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--Bänder, Bläschen, unterschiedliche Trübungen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--Leichter Zusammenhang mit Glaukom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--Ein Hornhautödem kann auftreten, ist jedoch kein charakteristisches Merkmal</a:t>
            </a:r>
          </a:p>
        </p:txBody>
      </p:sp>
      <p:sp>
        <p:nvSpPr>
          <p:cNvPr id="26630" name="Text Box 5">
            <a:extLst>
              <a:ext uri="{FF2B5EF4-FFF2-40B4-BE49-F238E27FC236}">
                <a16:creationId xmlns:a16="http://schemas.microsoft.com/office/drawing/2014/main" id="{212A0DFA-C095-4197-A39C-497F8E5C54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860925"/>
            <a:ext cx="3260725" cy="1643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Fuchs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--Praktisch immer beidseitig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--Autosomal-dominant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--Frauen &gt; Männer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--Guttae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--?Kein Zusammenhang mit Glaukom?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--Hornhautödem häufig</a:t>
            </a:r>
          </a:p>
        </p:txBody>
      </p:sp>
      <p:sp>
        <p:nvSpPr>
          <p:cNvPr id="26633" name="Slide Number Placeholder 1">
            <a:extLst>
              <a:ext uri="{FF2B5EF4-FFF2-40B4-BE49-F238E27FC236}">
                <a16:creationId xmlns:a16="http://schemas.microsoft.com/office/drawing/2014/main" id="{727C2812-742D-4A63-87E3-7F05F8D502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DA71C00-A07D-4939-B3B0-F408D58BECBF}" type="slidenum">
              <a:rPr lang="en-US" altLang="en-US"/>
              <a:t>35</a:t>
            </a:fld>
            <a:endParaRPr lang="en-US" alt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537A88C-B880-4C9C-80D2-A0FADBF45F90}"/>
              </a:ext>
            </a:extLst>
          </p:cNvPr>
          <p:cNvSpPr txBox="1"/>
          <p:nvPr/>
        </p:nvSpPr>
        <p:spPr>
          <a:xfrm>
            <a:off x="685800" y="4656138"/>
            <a:ext cx="6477000" cy="138499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25400" tIns="12700" rIns="25400" bIns="12700">
            <a:spAutoFit/>
          </a:bodyPr>
          <a:lstStyle/>
          <a:p>
            <a:pPr>
              <a:defRPr/>
            </a:pPr>
            <a:r>
              <a:rPr lang="en-US" sz="1200" i="1" dirty="0">
                <a:solidFill>
                  <a:srgbClr val="0000FF"/>
                </a:solidFill>
              </a:rPr>
              <a:t>Welche Erkrankung weist Befunde auf, die eine Verwechslung mit PPMD leicht möglich machen?</a:t>
            </a:r>
          </a:p>
          <a:p>
            <a:pPr>
              <a:defRPr/>
            </a:pPr>
            <a:r>
              <a:rPr lang="en-US" sz="1200" dirty="0" err="1">
                <a:solidFill>
                  <a:srgbClr val="0000FF"/>
                </a:solidFill>
              </a:rPr>
              <a:t>Iridokorneales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endotheliales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Syndrom</a:t>
            </a:r>
            <a:r>
              <a:rPr lang="en-US" sz="1200" dirty="0">
                <a:solidFill>
                  <a:srgbClr val="0000FF"/>
                </a:solidFill>
              </a:rPr>
              <a:t> (ICE)</a:t>
            </a:r>
          </a:p>
          <a:p>
            <a:pPr>
              <a:defRPr/>
            </a:pPr>
            <a:endParaRPr lang="en-US" sz="1400" dirty="0">
              <a:solidFill>
                <a:srgbClr val="0000FF"/>
              </a:solidFill>
            </a:endParaRPr>
          </a:p>
          <a:p>
            <a:pPr>
              <a:defRPr/>
            </a:pPr>
            <a:r>
              <a:rPr lang="de-DE" sz="1200" i="1" dirty="0">
                <a:solidFill>
                  <a:srgbClr val="0000FF"/>
                </a:solidFill>
              </a:rPr>
              <a:t>Wie lässt sich unterscheiden, ob ein Patient an PPMD oder an ICE leidet</a:t>
            </a:r>
            <a:r>
              <a:rPr lang="en-US" sz="1200" i="1" dirty="0">
                <a:solidFill>
                  <a:srgbClr val="0000FF"/>
                </a:solidFill>
              </a:rPr>
              <a:t>?</a:t>
            </a:r>
          </a:p>
          <a:p>
            <a:pPr>
              <a:defRPr/>
            </a:pPr>
            <a:r>
              <a:rPr lang="en-US" sz="1200" dirty="0">
                <a:solidFill>
                  <a:srgbClr val="0000FF"/>
                </a:solidFill>
              </a:rPr>
              <a:t>--Im Gegensatz zu PPMD ist ICE immer…</a:t>
            </a:r>
            <a:endParaRPr lang="en-US" sz="1400" b="1" dirty="0">
              <a:solidFill>
                <a:srgbClr val="0000FF"/>
              </a:solidFill>
            </a:endParaRPr>
          </a:p>
          <a:p>
            <a:pPr>
              <a:defRPr/>
            </a:pPr>
            <a:r>
              <a:rPr lang="en-US" sz="1200" dirty="0">
                <a:solidFill>
                  <a:srgbClr val="0000FF"/>
                </a:solidFill>
              </a:rPr>
              <a:t>--Im Gegensatz zu PPMD ist ICE immer…</a:t>
            </a:r>
            <a:endParaRPr lang="en-US" sz="14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290484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2">
            <a:extLst>
              <a:ext uri="{FF2B5EF4-FFF2-40B4-BE49-F238E27FC236}">
                <a16:creationId xmlns:a16="http://schemas.microsoft.com/office/drawing/2014/main" id="{A1D93676-E322-47F7-8BD7-AB36C34864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4050" y="228600"/>
            <a:ext cx="5238750" cy="64135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 b="1">
                <a:solidFill>
                  <a:srgbClr val="9900FF"/>
                </a:solidFill>
              </a:rPr>
              <a:t>Ist es ICE, PPMD oder Fuchs?</a:t>
            </a:r>
          </a:p>
          <a:p>
            <a:pPr algn="ctr" eaLnBrk="1" hangingPunct="1"/>
            <a:r>
              <a:rPr lang="en-US" altLang="en-US" sz="1200" b="1">
                <a:solidFill>
                  <a:srgbClr val="9900FF"/>
                </a:solidFill>
              </a:rPr>
              <a:t>Ordnen Sie jede Aussage der richtigen Erkrankung zu</a:t>
            </a:r>
          </a:p>
        </p:txBody>
      </p:sp>
      <p:sp>
        <p:nvSpPr>
          <p:cNvPr id="26628" name="Text Box 3">
            <a:extLst>
              <a:ext uri="{FF2B5EF4-FFF2-40B4-BE49-F238E27FC236}">
                <a16:creationId xmlns:a16="http://schemas.microsoft.com/office/drawing/2014/main" id="{861EDBFF-6376-4D50-B1E2-B934D42168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009650"/>
            <a:ext cx="4683125" cy="1189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dirty="0"/>
              <a:t>ICE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b="1" dirty="0"/>
              <a:t>--Im Wesentlichen immer einseitig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--Nicht familiär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--Häufiger bei Frauen als bei Männern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--„Hammered-Silver“-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Erscheinungsbild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--Starker Zusammenhang mit Glaukom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--Hornhautödem als charakteristisches Merkmal einiger Formen</a:t>
            </a:r>
          </a:p>
        </p:txBody>
      </p:sp>
      <p:sp>
        <p:nvSpPr>
          <p:cNvPr id="26629" name="Text Box 4">
            <a:extLst>
              <a:ext uri="{FF2B5EF4-FFF2-40B4-BE49-F238E27FC236}">
                <a16:creationId xmlns:a16="http://schemas.microsoft.com/office/drawing/2014/main" id="{530E0C67-9BA0-48AA-91E6-AE28DF5DD6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2879725"/>
            <a:ext cx="5604419" cy="16435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dirty="0"/>
              <a:t>PPMD</a:t>
            </a:r>
            <a:endParaRPr lang="en-US" altLang="en-US" sz="16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--Beidseitig, kann jedoch so asymmetrisch sein, dass es einseitig erscheint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--Autosomal-dominant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--Frauen = Männer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--Bänder, Bläschen, unterschiedliche Trübungen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--Leichter Zusammenhang mit Glaukom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--Ein Hornhautödem kann auftreten, ist jedoch kein charakteristisches Merkmal</a:t>
            </a:r>
          </a:p>
        </p:txBody>
      </p:sp>
      <p:sp>
        <p:nvSpPr>
          <p:cNvPr id="26630" name="Text Box 5">
            <a:extLst>
              <a:ext uri="{FF2B5EF4-FFF2-40B4-BE49-F238E27FC236}">
                <a16:creationId xmlns:a16="http://schemas.microsoft.com/office/drawing/2014/main" id="{212A0DFA-C095-4197-A39C-497F8E5C54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860925"/>
            <a:ext cx="3260725" cy="1643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Fuchs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--Praktisch immer beidseitig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--Autosomal-dominant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--Frauen &gt; Männer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--Guttae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--?Kein Zusammenhang mit Glaukom?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--Hornhautödem häufig</a:t>
            </a:r>
          </a:p>
        </p:txBody>
      </p:sp>
      <p:sp>
        <p:nvSpPr>
          <p:cNvPr id="26633" name="Slide Number Placeholder 1">
            <a:extLst>
              <a:ext uri="{FF2B5EF4-FFF2-40B4-BE49-F238E27FC236}">
                <a16:creationId xmlns:a16="http://schemas.microsoft.com/office/drawing/2014/main" id="{727C2812-742D-4A63-87E3-7F05F8D502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DA71C00-A07D-4939-B3B0-F408D58BECBF}" type="slidenum">
              <a:rPr lang="en-US" altLang="en-US"/>
              <a:t>36</a:t>
            </a:fld>
            <a:endParaRPr lang="en-US" alt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537A88C-B880-4C9C-80D2-A0FADBF45F90}"/>
              </a:ext>
            </a:extLst>
          </p:cNvPr>
          <p:cNvSpPr txBox="1"/>
          <p:nvPr/>
        </p:nvSpPr>
        <p:spPr>
          <a:xfrm>
            <a:off x="685800" y="4656138"/>
            <a:ext cx="6477000" cy="138499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25400" tIns="12700" rIns="25400" bIns="12700">
            <a:spAutoFit/>
          </a:bodyPr>
          <a:lstStyle/>
          <a:p>
            <a:pPr>
              <a:defRPr/>
            </a:pPr>
            <a:r>
              <a:rPr lang="en-US" sz="1200" i="1" dirty="0">
                <a:solidFill>
                  <a:srgbClr val="0000FF"/>
                </a:solidFill>
              </a:rPr>
              <a:t>Welche Erkrankung weist Befunde auf, die eine Verwechslung mit PPMD leicht möglich machen?</a:t>
            </a:r>
          </a:p>
          <a:p>
            <a:pPr>
              <a:defRPr/>
            </a:pPr>
            <a:r>
              <a:rPr lang="en-US" sz="1200" dirty="0" err="1">
                <a:solidFill>
                  <a:srgbClr val="0000FF"/>
                </a:solidFill>
              </a:rPr>
              <a:t>Iridokorneales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endotheliales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Syndrom</a:t>
            </a:r>
            <a:r>
              <a:rPr lang="en-US" sz="1200" dirty="0">
                <a:solidFill>
                  <a:srgbClr val="0000FF"/>
                </a:solidFill>
              </a:rPr>
              <a:t> (ICE)</a:t>
            </a:r>
          </a:p>
          <a:p>
            <a:pPr>
              <a:defRPr/>
            </a:pPr>
            <a:endParaRPr lang="en-US" sz="1400" dirty="0">
              <a:solidFill>
                <a:srgbClr val="0000FF"/>
              </a:solidFill>
            </a:endParaRPr>
          </a:p>
          <a:p>
            <a:pPr>
              <a:defRPr/>
            </a:pPr>
            <a:r>
              <a:rPr lang="de-DE" sz="1200" i="1" dirty="0">
                <a:solidFill>
                  <a:srgbClr val="0000FF"/>
                </a:solidFill>
              </a:rPr>
              <a:t>Wie lässt sich unterscheiden, ob ein Patient an PPMD oder an ICE leidet</a:t>
            </a:r>
            <a:r>
              <a:rPr lang="en-US" sz="1200" i="1" dirty="0">
                <a:solidFill>
                  <a:srgbClr val="0000FF"/>
                </a:solidFill>
              </a:rPr>
              <a:t>?</a:t>
            </a:r>
          </a:p>
          <a:p>
            <a:pPr>
              <a:defRPr/>
            </a:pPr>
            <a:r>
              <a:rPr lang="en-US" sz="1200" dirty="0">
                <a:solidFill>
                  <a:srgbClr val="0000FF"/>
                </a:solidFill>
              </a:rPr>
              <a:t>--Im Gegensatz zu PPMD ist ICE immer… </a:t>
            </a:r>
            <a:r>
              <a:rPr lang="en-US" sz="1200" b="1" dirty="0">
                <a:solidFill>
                  <a:srgbClr val="0000FF"/>
                </a:solidFill>
              </a:rPr>
              <a:t>einseitig</a:t>
            </a:r>
          </a:p>
          <a:p>
            <a:pPr>
              <a:defRPr/>
            </a:pP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--Im Gegensatz zu PPMD ist ICE immer…</a:t>
            </a:r>
            <a:endParaRPr lang="en-US" sz="1400" b="1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905409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2">
            <a:extLst>
              <a:ext uri="{FF2B5EF4-FFF2-40B4-BE49-F238E27FC236}">
                <a16:creationId xmlns:a16="http://schemas.microsoft.com/office/drawing/2014/main" id="{A1D93676-E322-47F7-8BD7-AB36C34864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4050" y="228600"/>
            <a:ext cx="5238750" cy="64135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 b="1">
                <a:solidFill>
                  <a:srgbClr val="9900FF"/>
                </a:solidFill>
              </a:rPr>
              <a:t>Ist es ICE, PPMD oder Fuchs?</a:t>
            </a:r>
          </a:p>
          <a:p>
            <a:pPr algn="ctr" eaLnBrk="1" hangingPunct="1"/>
            <a:r>
              <a:rPr lang="en-US" altLang="en-US" sz="1200" b="1">
                <a:solidFill>
                  <a:srgbClr val="9900FF"/>
                </a:solidFill>
              </a:rPr>
              <a:t>Ordnen Sie jede Aussage der richtigen Erkrankung zu</a:t>
            </a:r>
          </a:p>
        </p:txBody>
      </p:sp>
      <p:sp>
        <p:nvSpPr>
          <p:cNvPr id="26628" name="Text Box 3">
            <a:extLst>
              <a:ext uri="{FF2B5EF4-FFF2-40B4-BE49-F238E27FC236}">
                <a16:creationId xmlns:a16="http://schemas.microsoft.com/office/drawing/2014/main" id="{861EDBFF-6376-4D50-B1E2-B934D42168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009650"/>
            <a:ext cx="4683125" cy="1189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dirty="0"/>
              <a:t>ICE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b="1" dirty="0"/>
              <a:t>--Im Wesentlichen immer einseitig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b="1" dirty="0"/>
              <a:t>--Nicht familiär</a:t>
            </a:r>
            <a:endParaRPr lang="en-US" altLang="en-US" sz="16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--Häufiger bei Frauen als bei Männern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--„Hammered-Silver“-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Erscheinungsbild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--Starker Zusammenhang mit Glaukom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--Hornhautödem als charakteristisches Merkmal einiger Formen</a:t>
            </a:r>
          </a:p>
        </p:txBody>
      </p:sp>
      <p:sp>
        <p:nvSpPr>
          <p:cNvPr id="26629" name="Text Box 4">
            <a:extLst>
              <a:ext uri="{FF2B5EF4-FFF2-40B4-BE49-F238E27FC236}">
                <a16:creationId xmlns:a16="http://schemas.microsoft.com/office/drawing/2014/main" id="{530E0C67-9BA0-48AA-91E6-AE28DF5DD6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2879725"/>
            <a:ext cx="5604419" cy="16435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dirty="0"/>
              <a:t>PPMD</a:t>
            </a:r>
            <a:endParaRPr lang="en-US" altLang="en-US" sz="16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--Beidseitig, kann jedoch so asymmetrisch sein, dass es einseitig erscheint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--Autosomal-dominant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--Frauen = Männer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--Bänder, Bläschen, unterschiedliche Trübungen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--Leichter Zusammenhang mit Glaukom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--Ein Hornhautödem kann auftreten, ist jedoch kein charakteristisches Merkmal</a:t>
            </a:r>
          </a:p>
        </p:txBody>
      </p:sp>
      <p:sp>
        <p:nvSpPr>
          <p:cNvPr id="26630" name="Text Box 5">
            <a:extLst>
              <a:ext uri="{FF2B5EF4-FFF2-40B4-BE49-F238E27FC236}">
                <a16:creationId xmlns:a16="http://schemas.microsoft.com/office/drawing/2014/main" id="{212A0DFA-C095-4197-A39C-497F8E5C54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860925"/>
            <a:ext cx="3260725" cy="1643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Fuchs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--Praktisch immer beidseitig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--Autosomal-dominant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--Frauen &gt; Männer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--Guttae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--?Kein Zusammenhang mit Glaukom?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--Hornhautödem häufig</a:t>
            </a:r>
          </a:p>
        </p:txBody>
      </p:sp>
      <p:sp>
        <p:nvSpPr>
          <p:cNvPr id="26633" name="Slide Number Placeholder 1">
            <a:extLst>
              <a:ext uri="{FF2B5EF4-FFF2-40B4-BE49-F238E27FC236}">
                <a16:creationId xmlns:a16="http://schemas.microsoft.com/office/drawing/2014/main" id="{727C2812-742D-4A63-87E3-7F05F8D502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DA71C00-A07D-4939-B3B0-F408D58BECBF}" type="slidenum">
              <a:rPr lang="en-US" altLang="en-US"/>
              <a:t>37</a:t>
            </a:fld>
            <a:endParaRPr lang="en-US" alt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537A88C-B880-4C9C-80D2-A0FADBF45F90}"/>
              </a:ext>
            </a:extLst>
          </p:cNvPr>
          <p:cNvSpPr txBox="1"/>
          <p:nvPr/>
        </p:nvSpPr>
        <p:spPr>
          <a:xfrm>
            <a:off x="685800" y="4656138"/>
            <a:ext cx="6477000" cy="138499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25400" tIns="12700" rIns="25400" bIns="12700">
            <a:spAutoFit/>
          </a:bodyPr>
          <a:lstStyle/>
          <a:p>
            <a:pPr>
              <a:defRPr/>
            </a:pPr>
            <a:r>
              <a:rPr lang="en-US" sz="1200" i="1" dirty="0">
                <a:solidFill>
                  <a:srgbClr val="0000FF"/>
                </a:solidFill>
              </a:rPr>
              <a:t>Welche Erkrankung weist Befunde auf, die eine Verwechslung mit PPMD leicht möglich machen?</a:t>
            </a:r>
          </a:p>
          <a:p>
            <a:pPr>
              <a:defRPr/>
            </a:pPr>
            <a:r>
              <a:rPr lang="en-US" sz="1200" dirty="0" err="1">
                <a:solidFill>
                  <a:srgbClr val="0000FF"/>
                </a:solidFill>
              </a:rPr>
              <a:t>Iridokorneales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endotheliales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  <a:r>
              <a:rPr lang="en-US" sz="1200" dirty="0" err="1">
                <a:solidFill>
                  <a:srgbClr val="0000FF"/>
                </a:solidFill>
              </a:rPr>
              <a:t>Syndrom</a:t>
            </a:r>
            <a:r>
              <a:rPr lang="en-US" sz="1200" dirty="0">
                <a:solidFill>
                  <a:srgbClr val="0000FF"/>
                </a:solidFill>
              </a:rPr>
              <a:t> (ICE)</a:t>
            </a:r>
          </a:p>
          <a:p>
            <a:pPr>
              <a:defRPr/>
            </a:pPr>
            <a:endParaRPr lang="en-US" sz="1400" dirty="0">
              <a:solidFill>
                <a:srgbClr val="0000FF"/>
              </a:solidFill>
            </a:endParaRPr>
          </a:p>
          <a:p>
            <a:pPr>
              <a:defRPr/>
            </a:pPr>
            <a:r>
              <a:rPr lang="de-DE" sz="1200" i="1" dirty="0">
                <a:solidFill>
                  <a:srgbClr val="0000FF"/>
                </a:solidFill>
              </a:rPr>
              <a:t>Wie lässt sich unterscheiden, ob ein Patient an PPMD oder an ICE leidet</a:t>
            </a:r>
            <a:r>
              <a:rPr lang="en-US" sz="1200" i="1" dirty="0">
                <a:solidFill>
                  <a:srgbClr val="0000FF"/>
                </a:solidFill>
              </a:rPr>
              <a:t>?</a:t>
            </a:r>
          </a:p>
          <a:p>
            <a:pPr>
              <a:defRPr/>
            </a:pPr>
            <a:r>
              <a:rPr lang="en-US" sz="1200" dirty="0">
                <a:solidFill>
                  <a:srgbClr val="0000FF"/>
                </a:solidFill>
              </a:rPr>
              <a:t>--Im Gegensatz zu PPMD ist ICE </a:t>
            </a:r>
            <a:r>
              <a:rPr lang="en-US" sz="1200" b="1" dirty="0">
                <a:solidFill>
                  <a:srgbClr val="0000FF"/>
                </a:solidFill>
              </a:rPr>
              <a:t>immer…einseitig</a:t>
            </a:r>
          </a:p>
          <a:p>
            <a:pPr>
              <a:defRPr/>
            </a:pPr>
            <a:r>
              <a:rPr lang="en-US" sz="1200" dirty="0">
                <a:solidFill>
                  <a:srgbClr val="0000FF"/>
                </a:solidFill>
              </a:rPr>
              <a:t>--Im Gegensatz zu PPMD ist ICE </a:t>
            </a:r>
            <a:r>
              <a:rPr lang="en-US" sz="1200" b="1" dirty="0">
                <a:solidFill>
                  <a:srgbClr val="0000FF"/>
                </a:solidFill>
              </a:rPr>
              <a:t>immer…sporadisch</a:t>
            </a:r>
          </a:p>
        </p:txBody>
      </p:sp>
    </p:spTree>
    <p:extLst>
      <p:ext uri="{BB962C8B-B14F-4D97-AF65-F5344CB8AC3E}">
        <p14:creationId xmlns:p14="http://schemas.microsoft.com/office/powerpoint/2010/main" val="125295772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2">
            <a:extLst>
              <a:ext uri="{FF2B5EF4-FFF2-40B4-BE49-F238E27FC236}">
                <a16:creationId xmlns:a16="http://schemas.microsoft.com/office/drawing/2014/main" id="{84F9080B-0F92-443D-99EE-4CD32F7B27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4050" y="228600"/>
            <a:ext cx="5238750" cy="64135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 b="1">
                <a:solidFill>
                  <a:srgbClr val="9900FF"/>
                </a:solidFill>
              </a:rPr>
              <a:t>Ist es ICE, PPMD oder Fuchs?</a:t>
            </a:r>
          </a:p>
          <a:p>
            <a:pPr algn="ctr" eaLnBrk="1" hangingPunct="1"/>
            <a:r>
              <a:rPr lang="en-US" altLang="en-US" sz="1200" b="1">
                <a:solidFill>
                  <a:srgbClr val="9900FF"/>
                </a:solidFill>
              </a:rPr>
              <a:t>Ordnen Sie jede Aussage der richtigen Erkrankung zu</a:t>
            </a:r>
          </a:p>
        </p:txBody>
      </p:sp>
      <p:sp>
        <p:nvSpPr>
          <p:cNvPr id="29699" name="Text Box 3">
            <a:extLst>
              <a:ext uri="{FF2B5EF4-FFF2-40B4-BE49-F238E27FC236}">
                <a16:creationId xmlns:a16="http://schemas.microsoft.com/office/drawing/2014/main" id="{58165BB3-14C0-4739-86E6-828BAFFCA2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009650"/>
            <a:ext cx="4683125" cy="1189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ICE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--Im Wesentlichen immer einseitig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--Nicht familiär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--Häufiger bei Frauen als bei Männern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--„Hammered-Silver“-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Erscheinungsbild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--Starker Zusammenhang mit Glaukom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--Hornhautödem als charakteristisches Merkmal einiger Formen</a:t>
            </a:r>
          </a:p>
        </p:txBody>
      </p:sp>
      <p:sp>
        <p:nvSpPr>
          <p:cNvPr id="29700" name="Text Box 4">
            <a:extLst>
              <a:ext uri="{FF2B5EF4-FFF2-40B4-BE49-F238E27FC236}">
                <a16:creationId xmlns:a16="http://schemas.microsoft.com/office/drawing/2014/main" id="{1E32B8DB-2778-473A-AC46-2F58FB8642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2879725"/>
            <a:ext cx="5551488" cy="163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PPMD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--Beidseitig, kann jedoch so asymmetrisch sein, dass es einseitig erscheint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--Autosomal-dominant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--Frauen = Männer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--Bänder, Bläschen, unterschiedliche Trübungen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--Leichter Zusammenhang mit Glaukom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--Ein Hornhautödem kann auftreten, ist jedoch kein charakteristisches Merkmal</a:t>
            </a:r>
          </a:p>
        </p:txBody>
      </p:sp>
      <p:sp>
        <p:nvSpPr>
          <p:cNvPr id="29701" name="Text Box 5">
            <a:extLst>
              <a:ext uri="{FF2B5EF4-FFF2-40B4-BE49-F238E27FC236}">
                <a16:creationId xmlns:a16="http://schemas.microsoft.com/office/drawing/2014/main" id="{52959CB2-4CDC-405F-A34B-857B1E203F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860925"/>
            <a:ext cx="3260829" cy="16435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dirty="0"/>
              <a:t>Fuchs</a:t>
            </a:r>
            <a:endParaRPr lang="en-US" altLang="en-US" sz="16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--Praktisch immer beidseitig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--Autosomal-dominant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--Frauen &gt; Männer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--Guttae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--?Kein Zusammenhang mit Glaukom?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--Hornhautödem häufig</a:t>
            </a:r>
          </a:p>
        </p:txBody>
      </p:sp>
      <p:sp>
        <p:nvSpPr>
          <p:cNvPr id="29704" name="Slide Number Placeholder 1">
            <a:extLst>
              <a:ext uri="{FF2B5EF4-FFF2-40B4-BE49-F238E27FC236}">
                <a16:creationId xmlns:a16="http://schemas.microsoft.com/office/drawing/2014/main" id="{DC757A5E-E400-4DD9-97D7-F23045E64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C89C3DA6-CBE3-45F2-90A5-26AC12A0199B}" type="slidenum">
              <a:rPr lang="en-US" altLang="en-US"/>
              <a:t>38</a:t>
            </a:fld>
            <a:endParaRPr lang="en-US" altLang="en-US"/>
          </a:p>
        </p:txBody>
      </p:sp>
      <p:sp>
        <p:nvSpPr>
          <p:cNvPr id="10" name="TextBox 1">
            <a:extLst>
              <a:ext uri="{FF2B5EF4-FFF2-40B4-BE49-F238E27FC236}">
                <a16:creationId xmlns:a16="http://schemas.microsoft.com/office/drawing/2014/main" id="{B3E45639-A109-4331-BDF2-DC7B0F587E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4050" y="2626485"/>
            <a:ext cx="6457950" cy="2303195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Was </a:t>
            </a:r>
            <a:r>
              <a:rPr lang="en-US" altLang="en-US" sz="1200" i="1" dirty="0" err="1">
                <a:solidFill>
                  <a:srgbClr val="0000FF"/>
                </a:solidFill>
              </a:rPr>
              <a:t>sind</a:t>
            </a:r>
            <a:r>
              <a:rPr lang="en-US" altLang="en-US" sz="1200" i="1" dirty="0">
                <a:solidFill>
                  <a:srgbClr val="0000FF"/>
                </a:solidFill>
              </a:rPr>
              <a:t> Guttae?</a:t>
            </a:r>
            <a:endParaRPr lang="en-US" altLang="en-US" sz="1400" i="1" dirty="0">
              <a:solidFill>
                <a:schemeClr val="accent5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 err="1">
                <a:solidFill>
                  <a:schemeClr val="accent5">
                    <a:lumMod val="75000"/>
                  </a:schemeClr>
                </a:solidFill>
              </a:rPr>
              <a:t>Warzenartige </a:t>
            </a:r>
            <a:r>
              <a:rPr lang="en-US" altLang="en-US" sz="1200" dirty="0">
                <a:solidFill>
                  <a:schemeClr val="accent5">
                    <a:lumMod val="75000"/>
                  </a:schemeClr>
                </a:solidFill>
              </a:rPr>
              <a:t>Auswüchse auf der Descemet-Membran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i="1" dirty="0">
              <a:solidFill>
                <a:schemeClr val="accent5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accent5">
                    <a:lumMod val="75000"/>
                  </a:schemeClr>
                </a:solidFill>
              </a:rPr>
              <a:t>Wie lautet die bildhafte Beschreibung des Erscheinungsbildes des Endothels bei Fuchs?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accent5">
                    <a:lumMod val="75000"/>
                  </a:schemeClr>
                </a:solidFill>
              </a:rPr>
              <a:t>„</a:t>
            </a:r>
            <a:r>
              <a:rPr lang="en-US" altLang="en-US" sz="1200" dirty="0" err="1">
                <a:solidFill>
                  <a:schemeClr val="accent5">
                    <a:lumMod val="75000"/>
                  </a:schemeClr>
                </a:solidFill>
              </a:rPr>
              <a:t>Geschlagenes</a:t>
            </a:r>
            <a:r>
              <a:rPr lang="en-US" altLang="en-US" sz="1200" dirty="0">
                <a:solidFill>
                  <a:schemeClr val="accent5">
                    <a:lumMod val="75000"/>
                  </a:schemeClr>
                </a:solidFill>
              </a:rPr>
              <a:t> Bronze“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chemeClr val="accent5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accent5">
                    <a:lumMod val="75000"/>
                  </a:schemeClr>
                </a:solidFill>
              </a:rPr>
              <a:t>Was ist das histologische Kennzeichen von Fuchs unter dem Konfokalmikroskop?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accent5">
                    <a:lumMod val="75000"/>
                  </a:schemeClr>
                </a:solidFill>
              </a:rPr>
              <a:t>Anomalien der Endothelzellen, darunter: </a:t>
            </a:r>
          </a:p>
          <a:p>
            <a:pPr>
              <a:spcBef>
                <a:spcPct val="0"/>
              </a:spcBef>
              <a:buClrTx/>
              <a:buSzTx/>
              <a:buNone/>
            </a:pPr>
            <a:r>
              <a:rPr lang="en-US" altLang="en-US" sz="1200" dirty="0">
                <a:solidFill>
                  <a:schemeClr val="accent5">
                    <a:lumMod val="75000"/>
                  </a:schemeClr>
                </a:solidFill>
              </a:rPr>
              <a:t>--Das Vorhandensein von Guttae (duh)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accent5">
                    <a:lumMod val="75000"/>
                  </a:schemeClr>
                </a:solidFill>
              </a:rPr>
              <a:t>--Verminderte Zelldichte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accent5">
                    <a:lumMod val="75000"/>
                  </a:schemeClr>
                </a:solidFill>
              </a:rPr>
              <a:t>--Das Vorhandensein von Zellen, die viel zu groß </a:t>
            </a:r>
            <a:r>
              <a:rPr lang="en-US" altLang="en-US" sz="1200" dirty="0" err="1">
                <a:solidFill>
                  <a:schemeClr val="accent5">
                    <a:lumMod val="75000"/>
                  </a:schemeClr>
                </a:solidFill>
              </a:rPr>
              <a:t>sind</a:t>
            </a:r>
            <a:r>
              <a:rPr lang="en-US" altLang="en-US" sz="1200" dirty="0">
                <a:solidFill>
                  <a:schemeClr val="accent5">
                    <a:lumMod val="75000"/>
                  </a:schemeClr>
                </a:solidFill>
              </a:rPr>
              <a:t> (</a:t>
            </a:r>
            <a:r>
              <a:rPr lang="en-US" altLang="en-US" sz="1200" i="1" dirty="0" err="1">
                <a:solidFill>
                  <a:schemeClr val="accent5">
                    <a:lumMod val="75000"/>
                  </a:schemeClr>
                </a:solidFill>
              </a:rPr>
              <a:t>Polymegatismus</a:t>
            </a:r>
            <a:r>
              <a:rPr lang="en-US" altLang="en-US" sz="1200" dirty="0">
                <a:solidFill>
                  <a:schemeClr val="accent5">
                    <a:lumMod val="75000"/>
                  </a:schemeClr>
                </a:solidFill>
              </a:rPr>
              <a:t>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accent5">
                    <a:lumMod val="75000"/>
                  </a:schemeClr>
                </a:solidFill>
              </a:rPr>
              <a:t>--Eine Zunahme der Variabilität der Zellgröße (</a:t>
            </a:r>
            <a:r>
              <a:rPr lang="en-US" altLang="en-US" sz="1200" i="1" dirty="0">
                <a:solidFill>
                  <a:schemeClr val="accent5">
                    <a:lumMod val="75000"/>
                  </a:schemeClr>
                </a:solidFill>
              </a:rPr>
              <a:t>Pleomorphismus</a:t>
            </a:r>
            <a:r>
              <a:rPr lang="en-US" altLang="en-US" sz="1200" dirty="0">
                <a:solidFill>
                  <a:schemeClr val="accent5">
                    <a:lumMod val="75000"/>
                  </a:schemeClr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06068648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2">
            <a:extLst>
              <a:ext uri="{FF2B5EF4-FFF2-40B4-BE49-F238E27FC236}">
                <a16:creationId xmlns:a16="http://schemas.microsoft.com/office/drawing/2014/main" id="{84F9080B-0F92-443D-99EE-4CD32F7B27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4050" y="228600"/>
            <a:ext cx="5238750" cy="64135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 b="1">
                <a:solidFill>
                  <a:srgbClr val="9900FF"/>
                </a:solidFill>
              </a:rPr>
              <a:t>Ist es ICE, PPMD oder Fuchs?</a:t>
            </a:r>
          </a:p>
          <a:p>
            <a:pPr algn="ctr" eaLnBrk="1" hangingPunct="1"/>
            <a:r>
              <a:rPr lang="en-US" altLang="en-US" sz="1200" b="1">
                <a:solidFill>
                  <a:srgbClr val="9900FF"/>
                </a:solidFill>
              </a:rPr>
              <a:t>Ordnen Sie jede Aussage der richtigen Erkrankung zu</a:t>
            </a:r>
          </a:p>
        </p:txBody>
      </p:sp>
      <p:sp>
        <p:nvSpPr>
          <p:cNvPr id="29699" name="Text Box 3">
            <a:extLst>
              <a:ext uri="{FF2B5EF4-FFF2-40B4-BE49-F238E27FC236}">
                <a16:creationId xmlns:a16="http://schemas.microsoft.com/office/drawing/2014/main" id="{58165BB3-14C0-4739-86E6-828BAFFCA2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009650"/>
            <a:ext cx="4683125" cy="1189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ICE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--Im Wesentlichen immer einseitig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--Nicht familiär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--Häufiger bei Frauen als bei Männern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--„Hammered-Silver“-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Erscheinungsbild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--Starker Zusammenhang mit Glaukom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--Hornhautödem als charakteristisches Merkmal einiger Formen</a:t>
            </a:r>
          </a:p>
        </p:txBody>
      </p:sp>
      <p:sp>
        <p:nvSpPr>
          <p:cNvPr id="29700" name="Text Box 4">
            <a:extLst>
              <a:ext uri="{FF2B5EF4-FFF2-40B4-BE49-F238E27FC236}">
                <a16:creationId xmlns:a16="http://schemas.microsoft.com/office/drawing/2014/main" id="{1E32B8DB-2778-473A-AC46-2F58FB8642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2879725"/>
            <a:ext cx="5551488" cy="163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PPMD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--Beidseitig, kann jedoch so asymmetrisch sein, dass es einseitig erscheint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--Autosomal-dominant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--Frauen = Männer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--Bänder, Bläschen, unterschiedliche Trübungen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--Leichter Zusammenhang mit Glaukom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--Ein Hornhautödem kann auftreten, ist jedoch kein charakteristisches Merkmal</a:t>
            </a:r>
          </a:p>
        </p:txBody>
      </p:sp>
      <p:sp>
        <p:nvSpPr>
          <p:cNvPr id="29701" name="Text Box 5">
            <a:extLst>
              <a:ext uri="{FF2B5EF4-FFF2-40B4-BE49-F238E27FC236}">
                <a16:creationId xmlns:a16="http://schemas.microsoft.com/office/drawing/2014/main" id="{52959CB2-4CDC-405F-A34B-857B1E203F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860925"/>
            <a:ext cx="3260829" cy="16435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dirty="0"/>
              <a:t>Fuchs</a:t>
            </a:r>
            <a:endParaRPr lang="en-US" altLang="en-US" sz="16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--Praktisch immer beidseitig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--Autosomal-dominant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--Frauen &gt; Männer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--Guttae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--?Kein Zusammenhang mit Glaukom?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--Hornhautödem häufig</a:t>
            </a:r>
          </a:p>
        </p:txBody>
      </p:sp>
      <p:sp>
        <p:nvSpPr>
          <p:cNvPr id="29704" name="Slide Number Placeholder 1">
            <a:extLst>
              <a:ext uri="{FF2B5EF4-FFF2-40B4-BE49-F238E27FC236}">
                <a16:creationId xmlns:a16="http://schemas.microsoft.com/office/drawing/2014/main" id="{DC757A5E-E400-4DD9-97D7-F23045E64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C89C3DA6-CBE3-45F2-90A5-26AC12A0199B}" type="slidenum">
              <a:rPr lang="en-US" altLang="en-US"/>
              <a:t>39</a:t>
            </a:fld>
            <a:endParaRPr lang="en-US" altLang="en-US"/>
          </a:p>
        </p:txBody>
      </p:sp>
      <p:sp>
        <p:nvSpPr>
          <p:cNvPr id="10" name="TextBox 1">
            <a:extLst>
              <a:ext uri="{FF2B5EF4-FFF2-40B4-BE49-F238E27FC236}">
                <a16:creationId xmlns:a16="http://schemas.microsoft.com/office/drawing/2014/main" id="{B3E45639-A109-4331-BDF2-DC7B0F587E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4050" y="2626485"/>
            <a:ext cx="6457950" cy="2303195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Was </a:t>
            </a:r>
            <a:r>
              <a:rPr lang="en-US" altLang="en-US" sz="1200" i="1" dirty="0" err="1">
                <a:solidFill>
                  <a:srgbClr val="0000FF"/>
                </a:solidFill>
              </a:rPr>
              <a:t>sind</a:t>
            </a:r>
            <a:r>
              <a:rPr lang="en-US" altLang="en-US" sz="1200" i="1" dirty="0">
                <a:solidFill>
                  <a:srgbClr val="0000FF"/>
                </a:solidFill>
              </a:rPr>
              <a:t> Guttae?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 err="1">
                <a:solidFill>
                  <a:srgbClr val="0000FF"/>
                </a:solidFill>
              </a:rPr>
              <a:t>Warzenartige </a:t>
            </a:r>
            <a:r>
              <a:rPr lang="en-US" altLang="en-US" sz="1200" dirty="0">
                <a:solidFill>
                  <a:srgbClr val="0000FF"/>
                </a:solidFill>
              </a:rPr>
              <a:t>Auswüchse auf der Descemet-Membran</a:t>
            </a:r>
            <a:endParaRPr lang="en-US" altLang="en-US" sz="1400" dirty="0">
              <a:solidFill>
                <a:schemeClr val="accent5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i="1" dirty="0">
              <a:solidFill>
                <a:schemeClr val="accent5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accent5">
                    <a:lumMod val="75000"/>
                  </a:schemeClr>
                </a:solidFill>
              </a:rPr>
              <a:t>Wie lautet die bildhafte Beschreibung des Erscheinungsbildes des Endothels bei Fuchs?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accent5">
                    <a:lumMod val="75000"/>
                  </a:schemeClr>
                </a:solidFill>
              </a:rPr>
              <a:t>„</a:t>
            </a:r>
            <a:r>
              <a:rPr lang="en-US" altLang="en-US" sz="1200" dirty="0" err="1">
                <a:solidFill>
                  <a:schemeClr val="accent5">
                    <a:lumMod val="75000"/>
                  </a:schemeClr>
                </a:solidFill>
              </a:rPr>
              <a:t>Geschlagenes</a:t>
            </a:r>
            <a:r>
              <a:rPr lang="en-US" altLang="en-US" sz="1200" dirty="0">
                <a:solidFill>
                  <a:schemeClr val="accent5">
                    <a:lumMod val="75000"/>
                  </a:schemeClr>
                </a:solidFill>
              </a:rPr>
              <a:t> Bronze“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chemeClr val="accent5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accent5">
                    <a:lumMod val="75000"/>
                  </a:schemeClr>
                </a:solidFill>
              </a:rPr>
              <a:t>Was ist das histologische Kennzeichen von Fuchs unter dem Konfokalmikroskop?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accent5">
                    <a:lumMod val="75000"/>
                  </a:schemeClr>
                </a:solidFill>
              </a:rPr>
              <a:t>Anomalien der Endothelzellen, darunter: </a:t>
            </a:r>
          </a:p>
          <a:p>
            <a:pPr>
              <a:spcBef>
                <a:spcPct val="0"/>
              </a:spcBef>
              <a:buClrTx/>
              <a:buSzTx/>
              <a:buNone/>
            </a:pPr>
            <a:r>
              <a:rPr lang="en-US" altLang="en-US" sz="1200" dirty="0">
                <a:solidFill>
                  <a:schemeClr val="accent5">
                    <a:lumMod val="75000"/>
                  </a:schemeClr>
                </a:solidFill>
              </a:rPr>
              <a:t>--Das Vorhandensein von Guttae (duh)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accent5">
                    <a:lumMod val="75000"/>
                  </a:schemeClr>
                </a:solidFill>
              </a:rPr>
              <a:t>--Verminderte Zelldichte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accent5">
                    <a:lumMod val="75000"/>
                  </a:schemeClr>
                </a:solidFill>
              </a:rPr>
              <a:t>--Das Vorhandensein von Zellen, die viel zu groß </a:t>
            </a:r>
            <a:r>
              <a:rPr lang="en-US" altLang="en-US" sz="1200" dirty="0" err="1">
                <a:solidFill>
                  <a:schemeClr val="accent5">
                    <a:lumMod val="75000"/>
                  </a:schemeClr>
                </a:solidFill>
              </a:rPr>
              <a:t>sind</a:t>
            </a:r>
            <a:r>
              <a:rPr lang="en-US" altLang="en-US" sz="1200" dirty="0">
                <a:solidFill>
                  <a:schemeClr val="accent5">
                    <a:lumMod val="75000"/>
                  </a:schemeClr>
                </a:solidFill>
              </a:rPr>
              <a:t> (</a:t>
            </a:r>
            <a:r>
              <a:rPr lang="en-US" altLang="en-US" sz="1200" i="1" dirty="0" err="1">
                <a:solidFill>
                  <a:schemeClr val="accent5">
                    <a:lumMod val="75000"/>
                  </a:schemeClr>
                </a:solidFill>
              </a:rPr>
              <a:t>Polymegatismus</a:t>
            </a:r>
            <a:r>
              <a:rPr lang="en-US" altLang="en-US" sz="1200" dirty="0">
                <a:solidFill>
                  <a:schemeClr val="accent5">
                    <a:lumMod val="75000"/>
                  </a:schemeClr>
                </a:solidFill>
              </a:rPr>
              <a:t>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accent5">
                    <a:lumMod val="75000"/>
                  </a:schemeClr>
                </a:solidFill>
              </a:rPr>
              <a:t>--Eine Zunahme der Variabilität der Zellgröße (</a:t>
            </a:r>
            <a:r>
              <a:rPr lang="en-US" altLang="en-US" sz="1200" i="1" dirty="0">
                <a:solidFill>
                  <a:schemeClr val="accent5">
                    <a:lumMod val="75000"/>
                  </a:schemeClr>
                </a:solidFill>
              </a:rPr>
              <a:t>Pleomorphismus</a:t>
            </a:r>
            <a:r>
              <a:rPr lang="en-US" altLang="en-US" sz="1200" dirty="0">
                <a:solidFill>
                  <a:schemeClr val="accent5">
                    <a:lumMod val="75000"/>
                  </a:schemeClr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745648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>
            <a:extLst>
              <a:ext uri="{FF2B5EF4-FFF2-40B4-BE49-F238E27FC236}">
                <a16:creationId xmlns:a16="http://schemas.microsoft.com/office/drawing/2014/main" id="{11913620-C671-423C-8911-CF60970FC8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4050" y="228600"/>
            <a:ext cx="5238750" cy="64135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 b="1">
                <a:solidFill>
                  <a:srgbClr val="9900FF"/>
                </a:solidFill>
              </a:rPr>
              <a:t>Ist es ICE, PPMD oder Fuchs?</a:t>
            </a:r>
          </a:p>
          <a:p>
            <a:pPr algn="ctr" eaLnBrk="1" hangingPunct="1"/>
            <a:r>
              <a:rPr lang="en-US" altLang="en-US" sz="1200" b="1">
                <a:solidFill>
                  <a:srgbClr val="9900FF"/>
                </a:solidFill>
              </a:rPr>
              <a:t>Ordnen Sie jede Aussage der richtigen Erkrankung zu</a:t>
            </a:r>
          </a:p>
        </p:txBody>
      </p:sp>
      <p:sp>
        <p:nvSpPr>
          <p:cNvPr id="6147" name="Text Box 3">
            <a:extLst>
              <a:ext uri="{FF2B5EF4-FFF2-40B4-BE49-F238E27FC236}">
                <a16:creationId xmlns:a16="http://schemas.microsoft.com/office/drawing/2014/main" id="{C2DCE168-F1AE-4B9F-948A-5647BFA69B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009650"/>
            <a:ext cx="3068638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/>
              <a:t>ICE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b="1">
                <a:solidFill>
                  <a:srgbClr val="0000FF"/>
                </a:solidFill>
              </a:rPr>
              <a:t>– Im Wesentlichen immer einseitig</a:t>
            </a:r>
          </a:p>
        </p:txBody>
      </p:sp>
      <p:sp>
        <p:nvSpPr>
          <p:cNvPr id="6148" name="Text Box 5">
            <a:extLst>
              <a:ext uri="{FF2B5EF4-FFF2-40B4-BE49-F238E27FC236}">
                <a16:creationId xmlns:a16="http://schemas.microsoft.com/office/drawing/2014/main" id="{3AA41E3A-2ED0-44EC-AE2B-1E463419C0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2879725"/>
            <a:ext cx="5951538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/>
              <a:t>PPMD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b="1">
                <a:solidFill>
                  <a:srgbClr val="0000FF"/>
                </a:solidFill>
              </a:rPr>
              <a:t>--Beidseitig, kann jedoch so asymmetrisch sein, dass es einseitig erscheint</a:t>
            </a:r>
          </a:p>
        </p:txBody>
      </p:sp>
      <p:sp>
        <p:nvSpPr>
          <p:cNvPr id="6149" name="Text Box 6">
            <a:extLst>
              <a:ext uri="{FF2B5EF4-FFF2-40B4-BE49-F238E27FC236}">
                <a16:creationId xmlns:a16="http://schemas.microsoft.com/office/drawing/2014/main" id="{39C4584F-8900-4CF2-8E57-5EF0629648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860925"/>
            <a:ext cx="2944813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/>
              <a:t>Fuchs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b="1">
                <a:solidFill>
                  <a:srgbClr val="0000FF"/>
                </a:solidFill>
              </a:rPr>
              <a:t>--Im Wesentlichen immer beidseitig</a:t>
            </a:r>
          </a:p>
        </p:txBody>
      </p:sp>
      <p:sp>
        <p:nvSpPr>
          <p:cNvPr id="6150" name="Slide Number Placeholder 1">
            <a:extLst>
              <a:ext uri="{FF2B5EF4-FFF2-40B4-BE49-F238E27FC236}">
                <a16:creationId xmlns:a16="http://schemas.microsoft.com/office/drawing/2014/main" id="{6FF21C20-42E1-40F1-962C-753217E0FC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3BF3179-6BCE-492F-93F7-55D43D6FA7F0}" type="slidenum">
              <a:rPr lang="en-US" altLang="en-US"/>
              <a:t>4</a:t>
            </a:fld>
            <a:endParaRPr lang="en-US" altLang="en-US"/>
          </a:p>
        </p:txBody>
      </p:sp>
      <p:sp>
        <p:nvSpPr>
          <p:cNvPr id="7" name="Text Box 8">
            <a:extLst>
              <a:ext uri="{FF2B5EF4-FFF2-40B4-BE49-F238E27FC236}">
                <a16:creationId xmlns:a16="http://schemas.microsoft.com/office/drawing/2014/main" id="{007315A6-5967-4638-9FC1-B21373D4FC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600" y="1687513"/>
            <a:ext cx="5551488" cy="1100137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 b="1">
                <a:solidFill>
                  <a:srgbClr val="0000FF"/>
                </a:solidFill>
              </a:rPr>
              <a:t>Lateralität</a:t>
            </a:r>
            <a:r>
              <a:rPr lang="en-US" altLang="en-US" sz="1200">
                <a:solidFill>
                  <a:srgbClr val="0000FF"/>
                </a:solidFill>
              </a:rPr>
              <a:t>: Das heißt…</a:t>
            </a:r>
          </a:p>
          <a:p>
            <a:pPr eaLnBrk="1" hangingPunct="1"/>
            <a:r>
              <a:rPr lang="en-US" altLang="en-US" sz="1200" i="1">
                <a:solidFill>
                  <a:srgbClr val="0000FF"/>
                </a:solidFill>
              </a:rPr>
              <a:t>--Im Wesentlichen immer einseitig</a:t>
            </a:r>
            <a:br>
              <a:rPr lang="en-US" altLang="en-US" sz="1600" i="1">
                <a:solidFill>
                  <a:srgbClr val="0000FF"/>
                </a:solidFill>
              </a:rPr>
            </a:br>
            <a:r>
              <a:rPr lang="en-US" altLang="en-US" sz="1200" i="1">
                <a:solidFill>
                  <a:srgbClr val="0000FF"/>
                </a:solidFill>
              </a:rPr>
              <a:t>--Im Wesentlichen immer beidseitig</a:t>
            </a:r>
          </a:p>
          <a:p>
            <a:pPr eaLnBrk="1" hangingPunct="1"/>
            <a:r>
              <a:rPr lang="en-US" altLang="en-US" sz="1200" i="1">
                <a:solidFill>
                  <a:srgbClr val="0000FF"/>
                </a:solidFill>
              </a:rPr>
              <a:t>--Beidseitig, kann jedoch so asymmetrisch sein, dass es einseitig erscheint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2FF2C43B-3652-4FAA-B5C5-4919521519DF}"/>
              </a:ext>
            </a:extLst>
          </p:cNvPr>
          <p:cNvSpPr/>
          <p:nvPr/>
        </p:nvSpPr>
        <p:spPr>
          <a:xfrm>
            <a:off x="1638300" y="238919"/>
            <a:ext cx="5715000" cy="55562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1F404E95-4567-44BA-9680-11E2AAB159DD}"/>
              </a:ext>
            </a:extLst>
          </p:cNvPr>
          <p:cNvCxnSpPr/>
          <p:nvPr/>
        </p:nvCxnSpPr>
        <p:spPr>
          <a:xfrm flipH="1">
            <a:off x="4457700" y="1009650"/>
            <a:ext cx="76200" cy="677863"/>
          </a:xfrm>
          <a:prstGeom prst="straightConnector1">
            <a:avLst/>
          </a:prstGeom>
          <a:ln w="25400">
            <a:solidFill>
              <a:schemeClr val="tx1"/>
            </a:solidFill>
            <a:headEnd type="none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010" name="Slide Number Placeholder 3">
            <a:extLst>
              <a:ext uri="{FF2B5EF4-FFF2-40B4-BE49-F238E27FC236}">
                <a16:creationId xmlns:a16="http://schemas.microsoft.com/office/drawing/2014/main" id="{7C5895D2-6B06-48B4-96C7-62D988CE8B73}"/>
              </a:ext>
            </a:extLst>
          </p:cNvPr>
          <p:cNvSpPr txBox="1">
            <a:spLocks noGrp="1"/>
          </p:cNvSpPr>
          <p:nvPr/>
        </p:nvSpPr>
        <p:spPr bwMode="auto"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35AE7E94-8EC0-47F3-8318-19F42EEBEF90}" type="slidenum">
              <a:rPr lang="en-US" altLang="en-US" sz="1000"/>
              <a:t>40</a:t>
            </a:fld>
            <a:endParaRPr lang="en-US" altLang="en-US" sz="1000"/>
          </a:p>
        </p:txBody>
      </p:sp>
      <p:pic>
        <p:nvPicPr>
          <p:cNvPr id="299011" name="Picture 4">
            <a:extLst>
              <a:ext uri="{FF2B5EF4-FFF2-40B4-BE49-F238E27FC236}">
                <a16:creationId xmlns:a16="http://schemas.microsoft.com/office/drawing/2014/main" id="{97408476-FAEB-4B6B-B3BC-33752CFD1C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08"/>
          <a:stretch>
            <a:fillRect/>
          </a:stretch>
        </p:blipFill>
        <p:spPr bwMode="auto">
          <a:xfrm>
            <a:off x="4572000" y="2159000"/>
            <a:ext cx="4132263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9012" name="Picture 3">
            <a:extLst>
              <a:ext uri="{FF2B5EF4-FFF2-40B4-BE49-F238E27FC236}">
                <a16:creationId xmlns:a16="http://schemas.microsoft.com/office/drawing/2014/main" id="{41832B8F-8218-4CD5-B0E0-C502A17BCC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08" t="11629"/>
          <a:stretch>
            <a:fillRect/>
          </a:stretch>
        </p:blipFill>
        <p:spPr bwMode="auto">
          <a:xfrm>
            <a:off x="534988" y="2159000"/>
            <a:ext cx="379095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9013" name="TextBox 5">
            <a:extLst>
              <a:ext uri="{FF2B5EF4-FFF2-40B4-BE49-F238E27FC236}">
                <a16:creationId xmlns:a16="http://schemas.microsoft.com/office/drawing/2014/main" id="{2052A4E2-1288-4A12-8284-C45AAF9AD8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475" y="5588000"/>
            <a:ext cx="8655050" cy="39498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1" dirty="0"/>
              <a:t>Fuchs-Endothel-Hornhautdystrophie. </a:t>
            </a:r>
            <a:r>
              <a:rPr lang="it-IT" altLang="en-US" sz="1200" dirty="0"/>
              <a:t>Lichtmikroskopie: Cornea </a:t>
            </a:r>
            <a:r>
              <a:rPr lang="it-IT" altLang="en-US" sz="1200" dirty="0" err="1"/>
              <a:t>Guttata</a:t>
            </a:r>
            <a:r>
              <a:rPr lang="it-IT" altLang="en-US" sz="1200" dirty="0"/>
              <a:t> in </a:t>
            </a:r>
            <a:r>
              <a:rPr lang="en-US" altLang="en-US" sz="1200" dirty="0"/>
              <a:t>Form von fokalen Auswüchsen auf Höhe des Endothels.</a:t>
            </a:r>
          </a:p>
        </p:txBody>
      </p:sp>
      <p:sp>
        <p:nvSpPr>
          <p:cNvPr id="7" name="Text Box 2">
            <a:extLst>
              <a:ext uri="{FF2B5EF4-FFF2-40B4-BE49-F238E27FC236}">
                <a16:creationId xmlns:a16="http://schemas.microsoft.com/office/drawing/2014/main" id="{A6D776A9-0AA7-4EE4-83C6-F27BE4E42E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4050" y="228600"/>
            <a:ext cx="5238750" cy="39498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en-US" sz="1200" b="1" dirty="0">
                <a:solidFill>
                  <a:srgbClr val="9900FF"/>
                </a:solidFill>
              </a:rPr>
              <a:t>Ist es ICE, PPMD oder Fuchs</a:t>
            </a:r>
            <a:r>
              <a:rPr lang="en-US" altLang="en-US" sz="1200" b="1" dirty="0">
                <a:solidFill>
                  <a:srgbClr val="9900FF"/>
                </a:solidFill>
              </a:rPr>
              <a:t>?</a:t>
            </a:r>
          </a:p>
          <a:p>
            <a:pPr algn="ctr" eaLnBrk="1" hangingPunct="1"/>
            <a:r>
              <a:rPr lang="en-US" altLang="en-US" sz="1200" b="1" dirty="0" err="1">
                <a:solidFill>
                  <a:srgbClr val="9900FF"/>
                </a:solidFill>
              </a:rPr>
              <a:t>Ordnen</a:t>
            </a:r>
            <a:r>
              <a:rPr lang="en-US" altLang="en-US" sz="1200" b="1" dirty="0">
                <a:solidFill>
                  <a:srgbClr val="9900FF"/>
                </a:solidFill>
              </a:rPr>
              <a:t> Sie </a:t>
            </a:r>
            <a:r>
              <a:rPr lang="en-US" altLang="en-US" sz="1200" b="1" dirty="0" err="1">
                <a:solidFill>
                  <a:srgbClr val="9900FF"/>
                </a:solidFill>
              </a:rPr>
              <a:t>jede</a:t>
            </a:r>
            <a:r>
              <a:rPr lang="en-US" altLang="en-US" sz="1200" b="1" dirty="0">
                <a:solidFill>
                  <a:srgbClr val="9900FF"/>
                </a:solidFill>
              </a:rPr>
              <a:t> </a:t>
            </a:r>
            <a:r>
              <a:rPr lang="en-US" altLang="en-US" sz="1200" b="1" dirty="0" err="1">
                <a:solidFill>
                  <a:srgbClr val="9900FF"/>
                </a:solidFill>
              </a:rPr>
              <a:t>Aussage</a:t>
            </a:r>
            <a:r>
              <a:rPr lang="en-US" altLang="en-US" sz="1200" b="1" dirty="0">
                <a:solidFill>
                  <a:srgbClr val="9900FF"/>
                </a:solidFill>
              </a:rPr>
              <a:t> der </a:t>
            </a:r>
            <a:r>
              <a:rPr lang="en-US" altLang="en-US" sz="1200" b="1" dirty="0" err="1">
                <a:solidFill>
                  <a:srgbClr val="9900FF"/>
                </a:solidFill>
              </a:rPr>
              <a:t>richtigen</a:t>
            </a:r>
            <a:r>
              <a:rPr lang="en-US" altLang="en-US" sz="1200" b="1" dirty="0">
                <a:solidFill>
                  <a:srgbClr val="9900FF"/>
                </a:solidFill>
              </a:rPr>
              <a:t> </a:t>
            </a:r>
            <a:r>
              <a:rPr lang="en-US" altLang="en-US" sz="1200" b="1" dirty="0" err="1">
                <a:solidFill>
                  <a:srgbClr val="9900FF"/>
                </a:solidFill>
              </a:rPr>
              <a:t>Erkrankung</a:t>
            </a:r>
            <a:r>
              <a:rPr lang="en-US" altLang="en-US" sz="1200" b="1" dirty="0">
                <a:solidFill>
                  <a:srgbClr val="9900FF"/>
                </a:solidFill>
              </a:rPr>
              <a:t> </a:t>
            </a:r>
            <a:r>
              <a:rPr lang="en-US" altLang="en-US" sz="1200" b="1" dirty="0" err="1">
                <a:solidFill>
                  <a:srgbClr val="9900FF"/>
                </a:solidFill>
              </a:rPr>
              <a:t>zu</a:t>
            </a:r>
            <a:endParaRPr lang="en-US" altLang="en-US" sz="1200" b="1" dirty="0">
              <a:solidFill>
                <a:srgbClr val="99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71277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2">
            <a:extLst>
              <a:ext uri="{FF2B5EF4-FFF2-40B4-BE49-F238E27FC236}">
                <a16:creationId xmlns:a16="http://schemas.microsoft.com/office/drawing/2014/main" id="{84F9080B-0F92-443D-99EE-4CD32F7B27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4050" y="228600"/>
            <a:ext cx="5238750" cy="64135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 b="1">
                <a:solidFill>
                  <a:srgbClr val="9900FF"/>
                </a:solidFill>
              </a:rPr>
              <a:t>Ist es ICE, PPMD oder Fuchs?</a:t>
            </a:r>
          </a:p>
          <a:p>
            <a:pPr algn="ctr" eaLnBrk="1" hangingPunct="1"/>
            <a:r>
              <a:rPr lang="en-US" altLang="en-US" sz="1200" b="1">
                <a:solidFill>
                  <a:srgbClr val="9900FF"/>
                </a:solidFill>
              </a:rPr>
              <a:t>Ordnen Sie jede Aussage der richtigen Erkrankung zu</a:t>
            </a:r>
          </a:p>
        </p:txBody>
      </p:sp>
      <p:sp>
        <p:nvSpPr>
          <p:cNvPr id="29699" name="Text Box 3">
            <a:extLst>
              <a:ext uri="{FF2B5EF4-FFF2-40B4-BE49-F238E27FC236}">
                <a16:creationId xmlns:a16="http://schemas.microsoft.com/office/drawing/2014/main" id="{58165BB3-14C0-4739-86E6-828BAFFCA2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009650"/>
            <a:ext cx="4683125" cy="1189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ICE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--Im Wesentlichen immer einseitig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--Nicht familiär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--Häufiger bei Frauen als bei Männern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--„Hammered-Silver“-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Erscheinungsbild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--Starker Zusammenhang mit Glaukom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--Hornhautödem als charakteristisches Merkmal einiger Formen</a:t>
            </a:r>
          </a:p>
        </p:txBody>
      </p:sp>
      <p:sp>
        <p:nvSpPr>
          <p:cNvPr id="29700" name="Text Box 4">
            <a:extLst>
              <a:ext uri="{FF2B5EF4-FFF2-40B4-BE49-F238E27FC236}">
                <a16:creationId xmlns:a16="http://schemas.microsoft.com/office/drawing/2014/main" id="{1E32B8DB-2778-473A-AC46-2F58FB8642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2879725"/>
            <a:ext cx="5551488" cy="163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PPMD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--Beidseitig, kann jedoch so asymmetrisch sein, dass es einseitig erscheint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--Autosomal-dominant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--Frauen = Männer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--Bänder, Bläschen, unterschiedliche Trübungen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--Leichter Zusammenhang mit Glaukom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--Ein Hornhautödem kann auftreten, ist jedoch kein charakteristisches Merkmal</a:t>
            </a:r>
          </a:p>
        </p:txBody>
      </p:sp>
      <p:sp>
        <p:nvSpPr>
          <p:cNvPr id="29701" name="Text Box 5">
            <a:extLst>
              <a:ext uri="{FF2B5EF4-FFF2-40B4-BE49-F238E27FC236}">
                <a16:creationId xmlns:a16="http://schemas.microsoft.com/office/drawing/2014/main" id="{52959CB2-4CDC-405F-A34B-857B1E203F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860925"/>
            <a:ext cx="3260829" cy="16435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dirty="0"/>
              <a:t>Fuchs</a:t>
            </a:r>
            <a:endParaRPr lang="en-US" altLang="en-US" sz="16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--Praktisch immer beidseitig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--Autosomal-dominant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--Frauen &gt; Männer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--Guttae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--?Kein Zusammenhang mit Glaukom?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--Hornhautödem häufig</a:t>
            </a:r>
          </a:p>
        </p:txBody>
      </p:sp>
      <p:sp>
        <p:nvSpPr>
          <p:cNvPr id="29704" name="Slide Number Placeholder 1">
            <a:extLst>
              <a:ext uri="{FF2B5EF4-FFF2-40B4-BE49-F238E27FC236}">
                <a16:creationId xmlns:a16="http://schemas.microsoft.com/office/drawing/2014/main" id="{DC757A5E-E400-4DD9-97D7-F23045E64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C89C3DA6-CBE3-45F2-90A5-26AC12A0199B}" type="slidenum">
              <a:rPr lang="en-US" altLang="en-US"/>
              <a:t>41</a:t>
            </a:fld>
            <a:endParaRPr lang="en-US" altLang="en-US"/>
          </a:p>
        </p:txBody>
      </p:sp>
      <p:sp>
        <p:nvSpPr>
          <p:cNvPr id="10" name="TextBox 1">
            <a:extLst>
              <a:ext uri="{FF2B5EF4-FFF2-40B4-BE49-F238E27FC236}">
                <a16:creationId xmlns:a16="http://schemas.microsoft.com/office/drawing/2014/main" id="{B3E45639-A109-4331-BDF2-DC7B0F587E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4050" y="2626485"/>
            <a:ext cx="6457950" cy="2303195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Was sind Guttae?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 err="1">
                <a:solidFill>
                  <a:srgbClr val="0000FF"/>
                </a:solidFill>
              </a:rPr>
              <a:t>Warzenartige </a:t>
            </a:r>
            <a:r>
              <a:rPr lang="en-US" altLang="en-US" sz="1200" dirty="0">
                <a:solidFill>
                  <a:srgbClr val="0000FF"/>
                </a:solidFill>
              </a:rPr>
              <a:t>Auswüchse auf der Descemet-Membran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i="1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Wie lautet die bildhafte Beschreibung des Erscheinungsbildes des Endothels bei Fuchs?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accent5">
                    <a:lumMod val="75000"/>
                  </a:schemeClr>
                </a:solidFill>
              </a:rPr>
              <a:t>„</a:t>
            </a:r>
            <a:r>
              <a:rPr lang="en-US" altLang="en-US" sz="1200" dirty="0" err="1">
                <a:solidFill>
                  <a:schemeClr val="accent5">
                    <a:lumMod val="75000"/>
                  </a:schemeClr>
                </a:solidFill>
              </a:rPr>
              <a:t>Geschlagenes</a:t>
            </a:r>
            <a:r>
              <a:rPr lang="en-US" altLang="en-US" sz="1200" dirty="0">
                <a:solidFill>
                  <a:schemeClr val="accent5">
                    <a:lumMod val="75000"/>
                  </a:schemeClr>
                </a:solidFill>
              </a:rPr>
              <a:t> Bronze“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chemeClr val="accent5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accent5">
                    <a:lumMod val="75000"/>
                  </a:schemeClr>
                </a:solidFill>
              </a:rPr>
              <a:t>Was ist das histologische Kennzeichen von Fuchs unter dem Konfokalmikroskop?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accent5">
                    <a:lumMod val="75000"/>
                  </a:schemeClr>
                </a:solidFill>
              </a:rPr>
              <a:t>Anomalien der Endothelzellen, darunter: </a:t>
            </a:r>
          </a:p>
          <a:p>
            <a:pPr>
              <a:spcBef>
                <a:spcPct val="0"/>
              </a:spcBef>
              <a:buClrTx/>
              <a:buSzTx/>
              <a:buNone/>
            </a:pPr>
            <a:r>
              <a:rPr lang="en-US" altLang="en-US" sz="1200" dirty="0">
                <a:solidFill>
                  <a:schemeClr val="accent5">
                    <a:lumMod val="75000"/>
                  </a:schemeClr>
                </a:solidFill>
              </a:rPr>
              <a:t>--Das Vorhandensein von Guttae (duh)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accent5">
                    <a:lumMod val="75000"/>
                  </a:schemeClr>
                </a:solidFill>
              </a:rPr>
              <a:t>--Verminderte Zelldichte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accent5">
                    <a:lumMod val="75000"/>
                  </a:schemeClr>
                </a:solidFill>
              </a:rPr>
              <a:t>--Das Vorhandensein von Zellen, die viel zu groß </a:t>
            </a:r>
            <a:r>
              <a:rPr lang="en-US" altLang="en-US" sz="1200" dirty="0" err="1">
                <a:solidFill>
                  <a:schemeClr val="accent5">
                    <a:lumMod val="75000"/>
                  </a:schemeClr>
                </a:solidFill>
              </a:rPr>
              <a:t>sind</a:t>
            </a:r>
            <a:r>
              <a:rPr lang="en-US" altLang="en-US" sz="1200" dirty="0">
                <a:solidFill>
                  <a:schemeClr val="accent5">
                    <a:lumMod val="75000"/>
                  </a:schemeClr>
                </a:solidFill>
              </a:rPr>
              <a:t> (</a:t>
            </a:r>
            <a:r>
              <a:rPr lang="en-US" altLang="en-US" sz="1200" i="1" dirty="0" err="1">
                <a:solidFill>
                  <a:schemeClr val="accent5">
                    <a:lumMod val="75000"/>
                  </a:schemeClr>
                </a:solidFill>
              </a:rPr>
              <a:t>Polymegatismus</a:t>
            </a:r>
            <a:r>
              <a:rPr lang="en-US" altLang="en-US" sz="1200" dirty="0">
                <a:solidFill>
                  <a:schemeClr val="accent5">
                    <a:lumMod val="75000"/>
                  </a:schemeClr>
                </a:solidFill>
              </a:rPr>
              <a:t>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accent5">
                    <a:lumMod val="75000"/>
                  </a:schemeClr>
                </a:solidFill>
              </a:rPr>
              <a:t>--Eine Zunahme der Variabilität der Zellgröße (</a:t>
            </a:r>
            <a:r>
              <a:rPr lang="en-US" altLang="en-US" sz="1200" i="1" dirty="0">
                <a:solidFill>
                  <a:schemeClr val="accent5">
                    <a:lumMod val="75000"/>
                  </a:schemeClr>
                </a:solidFill>
              </a:rPr>
              <a:t>Pleomorphismus</a:t>
            </a:r>
            <a:r>
              <a:rPr lang="en-US" altLang="en-US" sz="1200" dirty="0">
                <a:solidFill>
                  <a:schemeClr val="accent5">
                    <a:lumMod val="75000"/>
                  </a:schemeClr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90882441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2">
            <a:extLst>
              <a:ext uri="{FF2B5EF4-FFF2-40B4-BE49-F238E27FC236}">
                <a16:creationId xmlns:a16="http://schemas.microsoft.com/office/drawing/2014/main" id="{84F9080B-0F92-443D-99EE-4CD32F7B27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4050" y="228600"/>
            <a:ext cx="5238750" cy="64135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 b="1">
                <a:solidFill>
                  <a:srgbClr val="9900FF"/>
                </a:solidFill>
              </a:rPr>
              <a:t>Ist es ICE, PPMD oder Fuchs?</a:t>
            </a:r>
          </a:p>
          <a:p>
            <a:pPr algn="ctr" eaLnBrk="1" hangingPunct="1"/>
            <a:r>
              <a:rPr lang="en-US" altLang="en-US" sz="1200" b="1">
                <a:solidFill>
                  <a:srgbClr val="9900FF"/>
                </a:solidFill>
              </a:rPr>
              <a:t>Ordnen Sie jede Aussage der richtigen Erkrankung zu</a:t>
            </a:r>
          </a:p>
        </p:txBody>
      </p:sp>
      <p:sp>
        <p:nvSpPr>
          <p:cNvPr id="29699" name="Text Box 3">
            <a:extLst>
              <a:ext uri="{FF2B5EF4-FFF2-40B4-BE49-F238E27FC236}">
                <a16:creationId xmlns:a16="http://schemas.microsoft.com/office/drawing/2014/main" id="{58165BB3-14C0-4739-86E6-828BAFFCA2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009650"/>
            <a:ext cx="4683125" cy="1189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ICE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--Im Wesentlichen immer einseitig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--Nicht familiär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--Häufiger bei Frauen als bei Männern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--„Hammered Silver“-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Erscheinungsbild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--Starker Zusammenhang mit Glaukom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--Hornhautödem als charakteristisches Merkmal einiger Formen</a:t>
            </a:r>
          </a:p>
        </p:txBody>
      </p:sp>
      <p:sp>
        <p:nvSpPr>
          <p:cNvPr id="29700" name="Text Box 4">
            <a:extLst>
              <a:ext uri="{FF2B5EF4-FFF2-40B4-BE49-F238E27FC236}">
                <a16:creationId xmlns:a16="http://schemas.microsoft.com/office/drawing/2014/main" id="{1E32B8DB-2778-473A-AC46-2F58FB8642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2879725"/>
            <a:ext cx="5551488" cy="163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PPMD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--Beidseitig, kann jedoch so asymmetrisch sein, dass es einseitig erscheint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--Autosomal-dominant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--Frauen = Männer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--Bänder, Bläschen, unterschiedliche Trübungen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--Leichter Zusammenhang mit Glaukom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--Ein Hornhautödem kann auftreten, ist jedoch kein charakteristisches Merkmal</a:t>
            </a:r>
          </a:p>
        </p:txBody>
      </p:sp>
      <p:sp>
        <p:nvSpPr>
          <p:cNvPr id="29701" name="Text Box 5">
            <a:extLst>
              <a:ext uri="{FF2B5EF4-FFF2-40B4-BE49-F238E27FC236}">
                <a16:creationId xmlns:a16="http://schemas.microsoft.com/office/drawing/2014/main" id="{52959CB2-4CDC-405F-A34B-857B1E203F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860925"/>
            <a:ext cx="3260829" cy="16435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dirty="0"/>
              <a:t>Fuchs</a:t>
            </a:r>
            <a:endParaRPr lang="en-US" altLang="en-US" sz="16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--Praktisch immer beidseitig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--Autosomal-dominant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--Frauen &gt; Männer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--Guttae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--?Kein Zusammenhang mit Glaukom?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--Hornhautödem häufig</a:t>
            </a:r>
          </a:p>
        </p:txBody>
      </p:sp>
      <p:sp>
        <p:nvSpPr>
          <p:cNvPr id="29704" name="Slide Number Placeholder 1">
            <a:extLst>
              <a:ext uri="{FF2B5EF4-FFF2-40B4-BE49-F238E27FC236}">
                <a16:creationId xmlns:a16="http://schemas.microsoft.com/office/drawing/2014/main" id="{DC757A5E-E400-4DD9-97D7-F23045E64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C89C3DA6-CBE3-45F2-90A5-26AC12A0199B}" type="slidenum">
              <a:rPr lang="en-US" altLang="en-US"/>
              <a:t>42</a:t>
            </a:fld>
            <a:endParaRPr lang="en-US" altLang="en-US"/>
          </a:p>
        </p:txBody>
      </p:sp>
      <p:sp>
        <p:nvSpPr>
          <p:cNvPr id="10" name="TextBox 1">
            <a:extLst>
              <a:ext uri="{FF2B5EF4-FFF2-40B4-BE49-F238E27FC236}">
                <a16:creationId xmlns:a16="http://schemas.microsoft.com/office/drawing/2014/main" id="{B3E45639-A109-4331-BDF2-DC7B0F587E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4050" y="2626485"/>
            <a:ext cx="6457950" cy="2303195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Was </a:t>
            </a:r>
            <a:r>
              <a:rPr lang="en-US" altLang="en-US" sz="1200" i="1" dirty="0" err="1">
                <a:solidFill>
                  <a:srgbClr val="0000FF"/>
                </a:solidFill>
              </a:rPr>
              <a:t>sind</a:t>
            </a:r>
            <a:r>
              <a:rPr lang="en-US" altLang="en-US" sz="1200" i="1" dirty="0">
                <a:solidFill>
                  <a:srgbClr val="0000FF"/>
                </a:solidFill>
              </a:rPr>
              <a:t> Guttae?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 err="1">
                <a:solidFill>
                  <a:srgbClr val="0000FF"/>
                </a:solidFill>
              </a:rPr>
              <a:t>Warzenartige </a:t>
            </a:r>
            <a:r>
              <a:rPr lang="en-US" altLang="en-US" sz="1200" dirty="0">
                <a:solidFill>
                  <a:srgbClr val="0000FF"/>
                </a:solidFill>
              </a:rPr>
              <a:t>Auswüchse auf der Descemet-Membran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i="1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Wie lautet die bildhafte Beschreibung des Erscheinungsbildes des Endothels bei Fuchs?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„</a:t>
            </a:r>
            <a:r>
              <a:rPr lang="en-US" altLang="en-US" sz="1200" dirty="0" err="1">
                <a:solidFill>
                  <a:srgbClr val="0000FF"/>
                </a:solidFill>
              </a:rPr>
              <a:t>Geschlagenes</a:t>
            </a:r>
            <a:r>
              <a:rPr lang="en-US" altLang="en-US" sz="1200" dirty="0">
                <a:solidFill>
                  <a:srgbClr val="0000FF"/>
                </a:solidFill>
              </a:rPr>
              <a:t> Bronze“</a:t>
            </a:r>
            <a:endParaRPr lang="en-US" altLang="en-US" sz="1400" dirty="0">
              <a:solidFill>
                <a:schemeClr val="accent5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chemeClr val="accent5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accent5">
                    <a:lumMod val="75000"/>
                  </a:schemeClr>
                </a:solidFill>
              </a:rPr>
              <a:t>Was ist das histologische Kennzeichen von Fuchs unter dem Konfokalmikroskop?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accent5">
                    <a:lumMod val="75000"/>
                  </a:schemeClr>
                </a:solidFill>
              </a:rPr>
              <a:t>Anomalien der Endothelzellen, darunter: </a:t>
            </a:r>
          </a:p>
          <a:p>
            <a:pPr>
              <a:spcBef>
                <a:spcPct val="0"/>
              </a:spcBef>
              <a:buClrTx/>
              <a:buSzTx/>
              <a:buNone/>
            </a:pPr>
            <a:r>
              <a:rPr lang="en-US" altLang="en-US" sz="1200" dirty="0">
                <a:solidFill>
                  <a:schemeClr val="accent5">
                    <a:lumMod val="75000"/>
                  </a:schemeClr>
                </a:solidFill>
              </a:rPr>
              <a:t>--Das Vorhandensein von Guttae (duh)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accent5">
                    <a:lumMod val="75000"/>
                  </a:schemeClr>
                </a:solidFill>
              </a:rPr>
              <a:t>--Verminderte Zelldichte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accent5">
                    <a:lumMod val="75000"/>
                  </a:schemeClr>
                </a:solidFill>
              </a:rPr>
              <a:t>--Das Vorhandensein von Zellen, die viel zu groß </a:t>
            </a:r>
            <a:r>
              <a:rPr lang="en-US" altLang="en-US" sz="1200" dirty="0" err="1">
                <a:solidFill>
                  <a:schemeClr val="accent5">
                    <a:lumMod val="75000"/>
                  </a:schemeClr>
                </a:solidFill>
              </a:rPr>
              <a:t>sind</a:t>
            </a:r>
            <a:r>
              <a:rPr lang="en-US" altLang="en-US" sz="1200" dirty="0">
                <a:solidFill>
                  <a:schemeClr val="accent5">
                    <a:lumMod val="75000"/>
                  </a:schemeClr>
                </a:solidFill>
              </a:rPr>
              <a:t> (</a:t>
            </a:r>
            <a:r>
              <a:rPr lang="en-US" altLang="en-US" sz="1200" i="1" dirty="0" err="1">
                <a:solidFill>
                  <a:schemeClr val="accent5">
                    <a:lumMod val="75000"/>
                  </a:schemeClr>
                </a:solidFill>
              </a:rPr>
              <a:t>Polymegatismus</a:t>
            </a:r>
            <a:r>
              <a:rPr lang="en-US" altLang="en-US" sz="1200" dirty="0">
                <a:solidFill>
                  <a:schemeClr val="accent5">
                    <a:lumMod val="75000"/>
                  </a:schemeClr>
                </a:solidFill>
              </a:rPr>
              <a:t>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accent5">
                    <a:lumMod val="75000"/>
                  </a:schemeClr>
                </a:solidFill>
              </a:rPr>
              <a:t>--Eine Zunahme der Variabilität der Zellgröße (</a:t>
            </a:r>
            <a:r>
              <a:rPr lang="en-US" altLang="en-US" sz="1200" i="1" dirty="0">
                <a:solidFill>
                  <a:schemeClr val="accent5">
                    <a:lumMod val="75000"/>
                  </a:schemeClr>
                </a:solidFill>
              </a:rPr>
              <a:t>Pleomorphismus</a:t>
            </a:r>
            <a:r>
              <a:rPr lang="en-US" altLang="en-US" sz="1200" dirty="0">
                <a:solidFill>
                  <a:schemeClr val="accent5">
                    <a:lumMod val="75000"/>
                  </a:schemeClr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69620844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082" name="Slide Number Placeholder 3">
            <a:extLst>
              <a:ext uri="{FF2B5EF4-FFF2-40B4-BE49-F238E27FC236}">
                <a16:creationId xmlns:a16="http://schemas.microsoft.com/office/drawing/2014/main" id="{06887203-0855-4F19-868D-F0E3AE140D0E}"/>
              </a:ext>
            </a:extLst>
          </p:cNvPr>
          <p:cNvSpPr txBox="1">
            <a:spLocks noGrp="1"/>
          </p:cNvSpPr>
          <p:nvPr/>
        </p:nvSpPr>
        <p:spPr bwMode="auto"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1B6E8B04-24A1-43AB-8A5A-73FCBAC3B348}" type="slidenum">
              <a:rPr lang="en-US" altLang="en-US" sz="1000"/>
              <a:t>43</a:t>
            </a:fld>
            <a:endParaRPr lang="en-US" altLang="en-US" sz="1000"/>
          </a:p>
        </p:txBody>
      </p:sp>
      <p:sp>
        <p:nvSpPr>
          <p:cNvPr id="302083" name="TextBox 5">
            <a:extLst>
              <a:ext uri="{FF2B5EF4-FFF2-40B4-BE49-F238E27FC236}">
                <a16:creationId xmlns:a16="http://schemas.microsoft.com/office/drawing/2014/main" id="{2CE6566F-7C89-44C5-BCF6-735859B2C5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6363" y="5657850"/>
            <a:ext cx="6391275" cy="394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1" dirty="0"/>
              <a:t>Fuchs-</a:t>
            </a:r>
            <a:r>
              <a:rPr lang="en-US" altLang="en-US" sz="1200" b="1" dirty="0" err="1"/>
              <a:t>Endotheldystrophie</a:t>
            </a:r>
            <a:r>
              <a:rPr lang="en-US" altLang="en-US" sz="1200" b="1" dirty="0"/>
              <a:t> der </a:t>
            </a:r>
            <a:r>
              <a:rPr lang="en-US" altLang="en-US" sz="1200" b="1" dirty="0" err="1"/>
              <a:t>Hornhaut</a:t>
            </a:r>
            <a:r>
              <a:rPr lang="en-US" altLang="en-US" sz="1200" b="1" dirty="0"/>
              <a:t>. </a:t>
            </a:r>
            <a:r>
              <a:rPr lang="en-US" altLang="en-US" sz="1200" dirty="0"/>
              <a:t>Das </a:t>
            </a:r>
            <a:r>
              <a:rPr lang="en-US" altLang="en-US" sz="1200" dirty="0" err="1"/>
              <a:t>durch</a:t>
            </a:r>
            <a:r>
              <a:rPr lang="en-US" altLang="en-US" sz="1200" dirty="0"/>
              <a:t> </a:t>
            </a:r>
            <a:r>
              <a:rPr lang="en-US" altLang="en-US" sz="1200" dirty="0" err="1"/>
              <a:t>dichte</a:t>
            </a:r>
            <a:r>
              <a:rPr lang="en-US" altLang="en-US" sz="1200" dirty="0"/>
              <a:t> Guttae-</a:t>
            </a:r>
            <a:r>
              <a:rPr lang="en-US" altLang="en-US" sz="1200" dirty="0" err="1"/>
              <a:t>Veränderungen</a:t>
            </a:r>
            <a:r>
              <a:rPr lang="en-US" altLang="en-US" sz="1200" dirty="0"/>
              <a:t> </a:t>
            </a:r>
            <a:r>
              <a:rPr lang="en-US" altLang="en-US" sz="1200" dirty="0" err="1"/>
              <a:t>hervorgerufene</a:t>
            </a:r>
            <a:r>
              <a:rPr lang="en-US" altLang="en-US" sz="1200" dirty="0"/>
              <a:t> </a:t>
            </a:r>
            <a:r>
              <a:rPr lang="en-US" altLang="en-US" sz="1200" dirty="0" err="1"/>
              <a:t>Erscheinungsbild</a:t>
            </a:r>
            <a:r>
              <a:rPr lang="en-US" altLang="en-US" sz="1200" dirty="0"/>
              <a:t> </a:t>
            </a:r>
            <a:r>
              <a:rPr lang="en-US" altLang="en-US" sz="1200" dirty="0" err="1"/>
              <a:t>wird</a:t>
            </a:r>
            <a:r>
              <a:rPr lang="en-US" altLang="en-US" sz="1200" dirty="0"/>
              <a:t> oft </a:t>
            </a:r>
            <a:r>
              <a:rPr lang="en-US" altLang="en-US" sz="1200" dirty="0" err="1"/>
              <a:t>mit</a:t>
            </a:r>
            <a:r>
              <a:rPr lang="en-US" altLang="en-US" sz="1200" dirty="0"/>
              <a:t> dem von </a:t>
            </a:r>
            <a:r>
              <a:rPr lang="en-US" altLang="en-US" sz="1200" b="1" dirty="0"/>
              <a:t>„</a:t>
            </a:r>
            <a:r>
              <a:rPr lang="en-US" altLang="en-US" sz="1200" b="1" dirty="0" err="1"/>
              <a:t>geschlagenem</a:t>
            </a:r>
            <a:r>
              <a:rPr lang="en-US" altLang="en-US" sz="1200" b="1" dirty="0"/>
              <a:t> Bronze</a:t>
            </a:r>
            <a:r>
              <a:rPr lang="en-US" altLang="en-US" sz="1200" dirty="0"/>
              <a:t>“ </a:t>
            </a:r>
            <a:r>
              <a:rPr lang="en-US" altLang="en-US" sz="1200" dirty="0" err="1"/>
              <a:t>verglichen</a:t>
            </a:r>
            <a:r>
              <a:rPr lang="en-US" altLang="en-US" sz="1200" dirty="0"/>
              <a:t>.</a:t>
            </a:r>
          </a:p>
        </p:txBody>
      </p:sp>
      <p:pic>
        <p:nvPicPr>
          <p:cNvPr id="302084" name="Picture 1">
            <a:extLst>
              <a:ext uri="{FF2B5EF4-FFF2-40B4-BE49-F238E27FC236}">
                <a16:creationId xmlns:a16="http://schemas.microsoft.com/office/drawing/2014/main" id="{957D9FC3-C079-47C6-A89C-0E61873B37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701675"/>
            <a:ext cx="4876800" cy="467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2">
            <a:extLst>
              <a:ext uri="{FF2B5EF4-FFF2-40B4-BE49-F238E27FC236}">
                <a16:creationId xmlns:a16="http://schemas.microsoft.com/office/drawing/2014/main" id="{BB744A68-A8E6-409B-9153-7ADCFC0308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4050" y="228600"/>
            <a:ext cx="5238750" cy="39498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en-US" sz="1200" b="1" dirty="0">
                <a:solidFill>
                  <a:srgbClr val="9900FF"/>
                </a:solidFill>
              </a:rPr>
              <a:t>Ist es ICE, PPMD oder Fuchs</a:t>
            </a:r>
            <a:r>
              <a:rPr lang="en-US" altLang="en-US" sz="1200" b="1" dirty="0">
                <a:solidFill>
                  <a:srgbClr val="9900FF"/>
                </a:solidFill>
              </a:rPr>
              <a:t>?</a:t>
            </a:r>
          </a:p>
          <a:p>
            <a:pPr algn="ctr" eaLnBrk="1" hangingPunct="1"/>
            <a:r>
              <a:rPr lang="en-US" altLang="en-US" sz="1200" b="1" dirty="0" err="1">
                <a:solidFill>
                  <a:srgbClr val="9900FF"/>
                </a:solidFill>
              </a:rPr>
              <a:t>Ordnen</a:t>
            </a:r>
            <a:r>
              <a:rPr lang="en-US" altLang="en-US" sz="1200" b="1" dirty="0">
                <a:solidFill>
                  <a:srgbClr val="9900FF"/>
                </a:solidFill>
              </a:rPr>
              <a:t> Sie </a:t>
            </a:r>
            <a:r>
              <a:rPr lang="en-US" altLang="en-US" sz="1200" b="1" dirty="0" err="1">
                <a:solidFill>
                  <a:srgbClr val="9900FF"/>
                </a:solidFill>
              </a:rPr>
              <a:t>jede</a:t>
            </a:r>
            <a:r>
              <a:rPr lang="en-US" altLang="en-US" sz="1200" b="1" dirty="0">
                <a:solidFill>
                  <a:srgbClr val="9900FF"/>
                </a:solidFill>
              </a:rPr>
              <a:t> </a:t>
            </a:r>
            <a:r>
              <a:rPr lang="en-US" altLang="en-US" sz="1200" b="1" dirty="0" err="1">
                <a:solidFill>
                  <a:srgbClr val="9900FF"/>
                </a:solidFill>
              </a:rPr>
              <a:t>Aussage</a:t>
            </a:r>
            <a:r>
              <a:rPr lang="en-US" altLang="en-US" sz="1200" b="1" dirty="0">
                <a:solidFill>
                  <a:srgbClr val="9900FF"/>
                </a:solidFill>
              </a:rPr>
              <a:t> der </a:t>
            </a:r>
            <a:r>
              <a:rPr lang="en-US" altLang="en-US" sz="1200" b="1" dirty="0" err="1">
                <a:solidFill>
                  <a:srgbClr val="9900FF"/>
                </a:solidFill>
              </a:rPr>
              <a:t>richtigen</a:t>
            </a:r>
            <a:r>
              <a:rPr lang="en-US" altLang="en-US" sz="1200" b="1" dirty="0">
                <a:solidFill>
                  <a:srgbClr val="9900FF"/>
                </a:solidFill>
              </a:rPr>
              <a:t> </a:t>
            </a:r>
            <a:r>
              <a:rPr lang="en-US" altLang="en-US" sz="1200" b="1" dirty="0" err="1">
                <a:solidFill>
                  <a:srgbClr val="9900FF"/>
                </a:solidFill>
              </a:rPr>
              <a:t>Erkrankung</a:t>
            </a:r>
            <a:r>
              <a:rPr lang="en-US" altLang="en-US" sz="1200" b="1" dirty="0">
                <a:solidFill>
                  <a:srgbClr val="9900FF"/>
                </a:solidFill>
              </a:rPr>
              <a:t> </a:t>
            </a:r>
            <a:r>
              <a:rPr lang="en-US" altLang="en-US" sz="1200" b="1" dirty="0" err="1">
                <a:solidFill>
                  <a:srgbClr val="9900FF"/>
                </a:solidFill>
              </a:rPr>
              <a:t>zu</a:t>
            </a:r>
            <a:endParaRPr lang="en-US" altLang="en-US" sz="1200" b="1" dirty="0">
              <a:solidFill>
                <a:srgbClr val="9900FF"/>
              </a:solidFill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2">
            <a:extLst>
              <a:ext uri="{FF2B5EF4-FFF2-40B4-BE49-F238E27FC236}">
                <a16:creationId xmlns:a16="http://schemas.microsoft.com/office/drawing/2014/main" id="{84F9080B-0F92-443D-99EE-4CD32F7B27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4050" y="228600"/>
            <a:ext cx="5238750" cy="64135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 b="1">
                <a:solidFill>
                  <a:srgbClr val="9900FF"/>
                </a:solidFill>
              </a:rPr>
              <a:t>Ist es ICE, PPMD oder Fuchs?</a:t>
            </a:r>
          </a:p>
          <a:p>
            <a:pPr algn="ctr" eaLnBrk="1" hangingPunct="1"/>
            <a:r>
              <a:rPr lang="en-US" altLang="en-US" sz="1200" b="1">
                <a:solidFill>
                  <a:srgbClr val="9900FF"/>
                </a:solidFill>
              </a:rPr>
              <a:t>Ordnen Sie jede Aussage der richtigen Erkrankung zu</a:t>
            </a:r>
          </a:p>
        </p:txBody>
      </p:sp>
      <p:sp>
        <p:nvSpPr>
          <p:cNvPr id="29699" name="Text Box 3">
            <a:extLst>
              <a:ext uri="{FF2B5EF4-FFF2-40B4-BE49-F238E27FC236}">
                <a16:creationId xmlns:a16="http://schemas.microsoft.com/office/drawing/2014/main" id="{58165BB3-14C0-4739-86E6-828BAFFCA2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009650"/>
            <a:ext cx="4683125" cy="1189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ICE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--Im Wesentlichen immer einseitig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--Nicht familiär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--Häufiger bei Frauen als bei Männern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b="1" dirty="0"/>
              <a:t>--„Hammered-Silver“-</a:t>
            </a:r>
            <a:r>
              <a:rPr lang="en-US" altLang="en-US" sz="1200" b="1" dirty="0" err="1"/>
              <a:t>Erscheinungsbild</a:t>
            </a:r>
            <a:endParaRPr lang="en-US" altLang="en-US" sz="16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--Starker Zusammenhang mit Glaukom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--Hornhautödem als charakteristisches Merkmal einiger Formen</a:t>
            </a:r>
          </a:p>
        </p:txBody>
      </p:sp>
      <p:sp>
        <p:nvSpPr>
          <p:cNvPr id="29700" name="Text Box 4">
            <a:extLst>
              <a:ext uri="{FF2B5EF4-FFF2-40B4-BE49-F238E27FC236}">
                <a16:creationId xmlns:a16="http://schemas.microsoft.com/office/drawing/2014/main" id="{1E32B8DB-2778-473A-AC46-2F58FB8642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2879725"/>
            <a:ext cx="5551488" cy="163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PPMD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--Beidseitig, kann jedoch so asymmetrisch sein, dass es einseitig erscheint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--Autosomal-dominant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--Frauen = Männer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--Bänder, Bläschen, unterschiedliche Trübungen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--Leichter Zusammenhang mit Glaukom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--Ein Hornhautödem kann auftreten, ist jedoch kein charakteristisches Merkmal</a:t>
            </a:r>
          </a:p>
        </p:txBody>
      </p:sp>
      <p:sp>
        <p:nvSpPr>
          <p:cNvPr id="29704" name="Slide Number Placeholder 1">
            <a:extLst>
              <a:ext uri="{FF2B5EF4-FFF2-40B4-BE49-F238E27FC236}">
                <a16:creationId xmlns:a16="http://schemas.microsoft.com/office/drawing/2014/main" id="{DC757A5E-E400-4DD9-97D7-F23045E64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C89C3DA6-CBE3-45F2-90A5-26AC12A0199B}" type="slidenum">
              <a:rPr lang="en-US" altLang="en-US"/>
              <a:t>44</a:t>
            </a:fld>
            <a:endParaRPr lang="en-US" altLang="en-US"/>
          </a:p>
        </p:txBody>
      </p:sp>
      <p:sp>
        <p:nvSpPr>
          <p:cNvPr id="8" name="Text Box 5">
            <a:extLst>
              <a:ext uri="{FF2B5EF4-FFF2-40B4-BE49-F238E27FC236}">
                <a16:creationId xmlns:a16="http://schemas.microsoft.com/office/drawing/2014/main" id="{A4A9D261-5CDE-43E6-8BAE-9172A3EA90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860925"/>
            <a:ext cx="3616696" cy="15260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dirty="0"/>
              <a:t>Fuchs</a:t>
            </a:r>
            <a:endParaRPr lang="en-US" altLang="en-US" sz="16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--Praktisch immer beidseitig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--Autosomal-dominant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--Frauen &gt; Männer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--Guttae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--?Kein Zusammenhang mit Glaukom?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--Hornhautödem häufig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b="1" dirty="0">
                <a:latin typeface="Segoe Script" panose="020B0504020000000003" pitchFamily="34" charset="0"/>
              </a:rPr>
              <a:t>--</a:t>
            </a:r>
            <a:r>
              <a:rPr lang="en-US" altLang="en-US" sz="1200" b="1" dirty="0" err="1">
                <a:latin typeface="Segoe Script" panose="020B0504020000000003" pitchFamily="34" charset="0"/>
              </a:rPr>
              <a:t>Erscheinungsbild</a:t>
            </a:r>
            <a:r>
              <a:rPr lang="en-US" altLang="en-US" sz="1200" b="1" dirty="0">
                <a:latin typeface="Segoe Script" panose="020B0504020000000003" pitchFamily="34" charset="0"/>
              </a:rPr>
              <a:t>? „</a:t>
            </a:r>
            <a:r>
              <a:rPr lang="en-US" altLang="en-US" sz="1200" b="1" dirty="0" err="1">
                <a:latin typeface="Segoe Script" panose="020B0504020000000003" pitchFamily="34" charset="0"/>
              </a:rPr>
              <a:t>Geschlagenes</a:t>
            </a:r>
            <a:r>
              <a:rPr lang="en-US" altLang="en-US" sz="1200" b="1" dirty="0">
                <a:latin typeface="Segoe Script" panose="020B0504020000000003" pitchFamily="34" charset="0"/>
              </a:rPr>
              <a:t> Bronze“</a:t>
            </a:r>
          </a:p>
        </p:txBody>
      </p:sp>
      <p:sp>
        <p:nvSpPr>
          <p:cNvPr id="11" name="TextBox 1">
            <a:extLst>
              <a:ext uri="{FF2B5EF4-FFF2-40B4-BE49-F238E27FC236}">
                <a16:creationId xmlns:a16="http://schemas.microsoft.com/office/drawing/2014/main" id="{B4106F3F-4834-4C5B-BDC9-D98A9E2EC4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4050" y="2626485"/>
            <a:ext cx="6457950" cy="2303195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50000"/>
                  </a:schemeClr>
                </a:solidFill>
              </a:rPr>
              <a:t>Was </a:t>
            </a:r>
            <a:r>
              <a:rPr lang="en-US" altLang="en-US" sz="1200" i="1" dirty="0" err="1">
                <a:solidFill>
                  <a:schemeClr val="bg1">
                    <a:lumMod val="50000"/>
                  </a:schemeClr>
                </a:solidFill>
              </a:rPr>
              <a:t>sind</a:t>
            </a:r>
            <a:r>
              <a:rPr lang="en-US" altLang="en-US" sz="1200" i="1" dirty="0">
                <a:solidFill>
                  <a:schemeClr val="bg1">
                    <a:lumMod val="50000"/>
                  </a:schemeClr>
                </a:solidFill>
              </a:rPr>
              <a:t> Guttae?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 err="1">
                <a:solidFill>
                  <a:schemeClr val="bg1">
                    <a:lumMod val="50000"/>
                  </a:schemeClr>
                </a:solidFill>
              </a:rPr>
              <a:t>Warzenartige </a:t>
            </a:r>
            <a:r>
              <a:rPr lang="en-US" altLang="en-US" sz="1200" dirty="0">
                <a:solidFill>
                  <a:schemeClr val="bg1">
                    <a:lumMod val="50000"/>
                  </a:schemeClr>
                </a:solidFill>
              </a:rPr>
              <a:t>Auswüchse auf der Descemet-Membran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i="1" dirty="0">
              <a:solidFill>
                <a:schemeClr val="bg1">
                  <a:lumMod val="50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50000"/>
                  </a:schemeClr>
                </a:solidFill>
              </a:rPr>
              <a:t>Wie lautet die bildhafte Beschreibung des Erscheinungsbildes des Endothels bei Fuchs?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>
                    <a:lumMod val="50000"/>
                  </a:schemeClr>
                </a:solidFill>
              </a:rPr>
              <a:t>„</a:t>
            </a:r>
            <a:r>
              <a:rPr lang="en-US" altLang="en-US" sz="1200" dirty="0" err="1">
                <a:solidFill>
                  <a:schemeClr val="bg1">
                    <a:lumMod val="50000"/>
                  </a:schemeClr>
                </a:solidFill>
              </a:rPr>
              <a:t>Geschlagenes</a:t>
            </a:r>
            <a:r>
              <a:rPr lang="en-US" altLang="en-US" sz="1200" dirty="0">
                <a:solidFill>
                  <a:schemeClr val="bg1">
                    <a:lumMod val="50000"/>
                  </a:schemeClr>
                </a:solidFill>
              </a:rPr>
              <a:t> Bronze“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chemeClr val="accent5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accent5">
                    <a:lumMod val="75000"/>
                  </a:schemeClr>
                </a:solidFill>
              </a:rPr>
              <a:t>Was ist das histologische Kennzeichen von Fuchs unter dem Konfokalmikroskop?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accent5">
                    <a:lumMod val="75000"/>
                  </a:schemeClr>
                </a:solidFill>
              </a:rPr>
              <a:t>Anomalien der Endothelzellen, darunter: </a:t>
            </a:r>
          </a:p>
          <a:p>
            <a:pPr>
              <a:spcBef>
                <a:spcPct val="0"/>
              </a:spcBef>
              <a:buClrTx/>
              <a:buSzTx/>
              <a:buNone/>
            </a:pPr>
            <a:r>
              <a:rPr lang="en-US" altLang="en-US" sz="1200" dirty="0">
                <a:solidFill>
                  <a:schemeClr val="accent5">
                    <a:lumMod val="75000"/>
                  </a:schemeClr>
                </a:solidFill>
              </a:rPr>
              <a:t>--Das Vorhandensein von Guttae (duh)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accent5">
                    <a:lumMod val="75000"/>
                  </a:schemeClr>
                </a:solidFill>
              </a:rPr>
              <a:t>--Verminderte Zelldichte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accent5">
                    <a:lumMod val="75000"/>
                  </a:schemeClr>
                </a:solidFill>
              </a:rPr>
              <a:t>--Das Vorhandensein von Zellen, die viel zu groß </a:t>
            </a:r>
            <a:r>
              <a:rPr lang="en-US" altLang="en-US" sz="1200" dirty="0" err="1">
                <a:solidFill>
                  <a:schemeClr val="accent5">
                    <a:lumMod val="75000"/>
                  </a:schemeClr>
                </a:solidFill>
              </a:rPr>
              <a:t>sind</a:t>
            </a:r>
            <a:r>
              <a:rPr lang="en-US" altLang="en-US" sz="1200" dirty="0">
                <a:solidFill>
                  <a:schemeClr val="accent5">
                    <a:lumMod val="75000"/>
                  </a:schemeClr>
                </a:solidFill>
              </a:rPr>
              <a:t> (</a:t>
            </a:r>
            <a:r>
              <a:rPr lang="en-US" altLang="en-US" sz="1200" i="1" dirty="0" err="1">
                <a:solidFill>
                  <a:schemeClr val="accent5">
                    <a:lumMod val="75000"/>
                  </a:schemeClr>
                </a:solidFill>
              </a:rPr>
              <a:t>Polymegatismus</a:t>
            </a:r>
            <a:r>
              <a:rPr lang="en-US" altLang="en-US" sz="1200" dirty="0">
                <a:solidFill>
                  <a:schemeClr val="accent5">
                    <a:lumMod val="75000"/>
                  </a:schemeClr>
                </a:solidFill>
              </a:rPr>
              <a:t>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accent5">
                    <a:lumMod val="75000"/>
                  </a:schemeClr>
                </a:solidFill>
              </a:rPr>
              <a:t>--Eine Zunahme der Variabilität der Zellgröße (</a:t>
            </a:r>
            <a:r>
              <a:rPr lang="en-US" altLang="en-US" sz="1200" i="1" dirty="0">
                <a:solidFill>
                  <a:schemeClr val="accent5">
                    <a:lumMod val="75000"/>
                  </a:schemeClr>
                </a:solidFill>
              </a:rPr>
              <a:t>Pleomorphismus</a:t>
            </a:r>
            <a:r>
              <a:rPr lang="en-US" altLang="en-US" sz="1200" dirty="0">
                <a:solidFill>
                  <a:schemeClr val="accent5">
                    <a:lumMod val="75000"/>
                  </a:schemeClr>
                </a:solidFill>
              </a:rPr>
              <a:t>)</a:t>
            </a:r>
          </a:p>
        </p:txBody>
      </p:sp>
      <p:sp>
        <p:nvSpPr>
          <p:cNvPr id="2" name="Arrow: Up-Down 1">
            <a:extLst>
              <a:ext uri="{FF2B5EF4-FFF2-40B4-BE49-F238E27FC236}">
                <a16:creationId xmlns:a16="http://schemas.microsoft.com/office/drawing/2014/main" id="{360706F3-D58E-4295-B060-0A9F26CFA4DC}"/>
              </a:ext>
            </a:extLst>
          </p:cNvPr>
          <p:cNvSpPr/>
          <p:nvPr/>
        </p:nvSpPr>
        <p:spPr>
          <a:xfrm>
            <a:off x="1924050" y="2133600"/>
            <a:ext cx="666750" cy="4267200"/>
          </a:xfrm>
          <a:prstGeom prst="up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91EC27F-C0A7-47E6-AD66-CCC454147A87}"/>
              </a:ext>
            </a:extLst>
          </p:cNvPr>
          <p:cNvSpPr txBox="1"/>
          <p:nvPr/>
        </p:nvSpPr>
        <p:spPr>
          <a:xfrm>
            <a:off x="2590800" y="3772181"/>
            <a:ext cx="5442516" cy="210314"/>
          </a:xfrm>
          <a:prstGeom prst="rect">
            <a:avLst/>
          </a:prstGeom>
          <a:solidFill>
            <a:schemeClr val="tx1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Verwechseln Sie nicht </a:t>
            </a:r>
            <a:r>
              <a:rPr lang="en-US" sz="1200" i="1" dirty="0" err="1">
                <a:solidFill>
                  <a:schemeClr val="bg1"/>
                </a:solidFill>
              </a:rPr>
              <a:t>geschlagenes</a:t>
            </a:r>
            <a:r>
              <a:rPr lang="en-US" sz="1200" i="1" dirty="0">
                <a:solidFill>
                  <a:schemeClr val="bg1"/>
                </a:solidFill>
              </a:rPr>
              <a:t> Bronze </a:t>
            </a:r>
            <a:r>
              <a:rPr lang="en-US" sz="1200" dirty="0">
                <a:solidFill>
                  <a:schemeClr val="bg1"/>
                </a:solidFill>
              </a:rPr>
              <a:t>mit </a:t>
            </a:r>
            <a:r>
              <a:rPr lang="en-US" sz="1200" i="1" dirty="0">
                <a:solidFill>
                  <a:schemeClr val="bg1"/>
                </a:solidFill>
              </a:rPr>
              <a:t>gehämmertem Silber!</a:t>
            </a:r>
          </a:p>
        </p:txBody>
      </p:sp>
    </p:spTree>
    <p:extLst>
      <p:ext uri="{BB962C8B-B14F-4D97-AF65-F5344CB8AC3E}">
        <p14:creationId xmlns:p14="http://schemas.microsoft.com/office/powerpoint/2010/main" val="290679112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2">
            <a:extLst>
              <a:ext uri="{FF2B5EF4-FFF2-40B4-BE49-F238E27FC236}">
                <a16:creationId xmlns:a16="http://schemas.microsoft.com/office/drawing/2014/main" id="{84F9080B-0F92-443D-99EE-4CD32F7B27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4050" y="228600"/>
            <a:ext cx="5238750" cy="64135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 b="1">
                <a:solidFill>
                  <a:srgbClr val="9900FF"/>
                </a:solidFill>
              </a:rPr>
              <a:t>Ist es ICE, PPMD oder Fuchs?</a:t>
            </a:r>
          </a:p>
          <a:p>
            <a:pPr algn="ctr" eaLnBrk="1" hangingPunct="1"/>
            <a:r>
              <a:rPr lang="en-US" altLang="en-US" sz="1200" b="1">
                <a:solidFill>
                  <a:srgbClr val="9900FF"/>
                </a:solidFill>
              </a:rPr>
              <a:t>Ordnen Sie jede Aussage der richtigen Erkrankung zu</a:t>
            </a:r>
          </a:p>
        </p:txBody>
      </p:sp>
      <p:sp>
        <p:nvSpPr>
          <p:cNvPr id="29699" name="Text Box 3">
            <a:extLst>
              <a:ext uri="{FF2B5EF4-FFF2-40B4-BE49-F238E27FC236}">
                <a16:creationId xmlns:a16="http://schemas.microsoft.com/office/drawing/2014/main" id="{58165BB3-14C0-4739-86E6-828BAFFCA2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009650"/>
            <a:ext cx="4683125" cy="1189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ICE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--Im Wesentlichen immer einseitig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--Nicht familiär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--Häufiger bei Frauen als bei Männern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--„Hammered-Silver“-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Erscheinungsbild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--Starker Zusammenhang mit Glaukom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--Hornhautödem als charakteristisches Merkmal einiger Formen</a:t>
            </a:r>
          </a:p>
        </p:txBody>
      </p:sp>
      <p:sp>
        <p:nvSpPr>
          <p:cNvPr id="29700" name="Text Box 4">
            <a:extLst>
              <a:ext uri="{FF2B5EF4-FFF2-40B4-BE49-F238E27FC236}">
                <a16:creationId xmlns:a16="http://schemas.microsoft.com/office/drawing/2014/main" id="{1E32B8DB-2778-473A-AC46-2F58FB8642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2879725"/>
            <a:ext cx="5551488" cy="163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PPMD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--Beidseitig, kann jedoch so asymmetrisch sein, dass es einseitig erscheint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--Autosomal-dominant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--Frauen = Männer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--Bänder, Bläschen, unterschiedliche Trübungen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--Leichter Zusammenhang mit Glaukom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--Ein Hornhautödem kann auftreten, ist jedoch kein charakteristisches Merkmal</a:t>
            </a:r>
          </a:p>
        </p:txBody>
      </p:sp>
      <p:sp>
        <p:nvSpPr>
          <p:cNvPr id="29701" name="Text Box 5">
            <a:extLst>
              <a:ext uri="{FF2B5EF4-FFF2-40B4-BE49-F238E27FC236}">
                <a16:creationId xmlns:a16="http://schemas.microsoft.com/office/drawing/2014/main" id="{52959CB2-4CDC-405F-A34B-857B1E203F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860925"/>
            <a:ext cx="3260829" cy="16435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dirty="0"/>
              <a:t>Fuchs</a:t>
            </a:r>
            <a:endParaRPr lang="en-US" altLang="en-US" sz="16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--Praktisch immer beidseitig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--Autosomal-dominant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--Frauen &gt; Männer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--Guttae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--?Kein Zusammenhang mit Glaukom?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--Hornhautödem häufig</a:t>
            </a:r>
          </a:p>
        </p:txBody>
      </p:sp>
      <p:sp>
        <p:nvSpPr>
          <p:cNvPr id="29704" name="Slide Number Placeholder 1">
            <a:extLst>
              <a:ext uri="{FF2B5EF4-FFF2-40B4-BE49-F238E27FC236}">
                <a16:creationId xmlns:a16="http://schemas.microsoft.com/office/drawing/2014/main" id="{DC757A5E-E400-4DD9-97D7-F23045E64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C89C3DA6-CBE3-45F2-90A5-26AC12A0199B}" type="slidenum">
              <a:rPr lang="en-US" altLang="en-US"/>
              <a:t>45</a:t>
            </a:fld>
            <a:endParaRPr lang="en-US" altLang="en-US"/>
          </a:p>
        </p:txBody>
      </p:sp>
      <p:sp>
        <p:nvSpPr>
          <p:cNvPr id="10" name="TextBox 1">
            <a:extLst>
              <a:ext uri="{FF2B5EF4-FFF2-40B4-BE49-F238E27FC236}">
                <a16:creationId xmlns:a16="http://schemas.microsoft.com/office/drawing/2014/main" id="{B3E45639-A109-4331-BDF2-DC7B0F587E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4050" y="2626485"/>
            <a:ext cx="6457950" cy="2303195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Was </a:t>
            </a:r>
            <a:r>
              <a:rPr lang="en-US" altLang="en-US" sz="1200" i="1" dirty="0" err="1">
                <a:solidFill>
                  <a:srgbClr val="0000FF"/>
                </a:solidFill>
              </a:rPr>
              <a:t>sind</a:t>
            </a:r>
            <a:r>
              <a:rPr lang="en-US" altLang="en-US" sz="1200" i="1" dirty="0">
                <a:solidFill>
                  <a:srgbClr val="0000FF"/>
                </a:solidFill>
              </a:rPr>
              <a:t> Guttae?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 err="1">
                <a:solidFill>
                  <a:srgbClr val="0000FF"/>
                </a:solidFill>
              </a:rPr>
              <a:t>Warzenartige </a:t>
            </a:r>
            <a:r>
              <a:rPr lang="en-US" altLang="en-US" sz="1200" dirty="0">
                <a:solidFill>
                  <a:srgbClr val="0000FF"/>
                </a:solidFill>
              </a:rPr>
              <a:t>Auswüchse auf der Descemet-Membran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i="1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Wie lautet die bildhafte Beschreibung des Erscheinungsbildes des Endothels bei Fuchs?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„</a:t>
            </a:r>
            <a:r>
              <a:rPr lang="en-US" altLang="en-US" sz="1200" dirty="0" err="1">
                <a:solidFill>
                  <a:srgbClr val="0000FF"/>
                </a:solidFill>
              </a:rPr>
              <a:t>Geschlagenes</a:t>
            </a:r>
            <a:r>
              <a:rPr lang="en-US" altLang="en-US" sz="1200" dirty="0">
                <a:solidFill>
                  <a:srgbClr val="0000FF"/>
                </a:solidFill>
              </a:rPr>
              <a:t> Bronze“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Was ist das histologische Kennzeichen von Fuchs unter dem Konfokalmikroskop?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accent5">
                    <a:lumMod val="75000"/>
                  </a:schemeClr>
                </a:solidFill>
              </a:rPr>
              <a:t>Anomalien der Endothelzellen, darunter: </a:t>
            </a:r>
          </a:p>
          <a:p>
            <a:pPr>
              <a:spcBef>
                <a:spcPct val="0"/>
              </a:spcBef>
              <a:buClrTx/>
              <a:buSzTx/>
              <a:buNone/>
            </a:pPr>
            <a:r>
              <a:rPr lang="en-US" altLang="en-US" sz="1200" dirty="0">
                <a:solidFill>
                  <a:schemeClr val="accent5">
                    <a:lumMod val="75000"/>
                  </a:schemeClr>
                </a:solidFill>
              </a:rPr>
              <a:t>--Das Vorhandensein von Guttae (duh)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accent5">
                    <a:lumMod val="75000"/>
                  </a:schemeClr>
                </a:solidFill>
              </a:rPr>
              <a:t>--Verminderte Zelldichte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accent5">
                    <a:lumMod val="75000"/>
                  </a:schemeClr>
                </a:solidFill>
              </a:rPr>
              <a:t>--Das Vorhandensein von Zellen, die viel zu groß </a:t>
            </a:r>
            <a:r>
              <a:rPr lang="en-US" altLang="en-US" sz="1200" dirty="0" err="1">
                <a:solidFill>
                  <a:schemeClr val="accent5">
                    <a:lumMod val="75000"/>
                  </a:schemeClr>
                </a:solidFill>
              </a:rPr>
              <a:t>sind</a:t>
            </a:r>
            <a:r>
              <a:rPr lang="en-US" altLang="en-US" sz="1200" dirty="0">
                <a:solidFill>
                  <a:schemeClr val="accent5">
                    <a:lumMod val="75000"/>
                  </a:schemeClr>
                </a:solidFill>
              </a:rPr>
              <a:t> (</a:t>
            </a:r>
            <a:r>
              <a:rPr lang="en-US" altLang="en-US" sz="1200" i="1" dirty="0" err="1">
                <a:solidFill>
                  <a:schemeClr val="accent5">
                    <a:lumMod val="75000"/>
                  </a:schemeClr>
                </a:solidFill>
              </a:rPr>
              <a:t>Polymegatismus</a:t>
            </a:r>
            <a:r>
              <a:rPr lang="en-US" altLang="en-US" sz="1200" dirty="0">
                <a:solidFill>
                  <a:schemeClr val="accent5">
                    <a:lumMod val="75000"/>
                  </a:schemeClr>
                </a:solidFill>
              </a:rPr>
              <a:t>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accent5">
                    <a:lumMod val="75000"/>
                  </a:schemeClr>
                </a:solidFill>
              </a:rPr>
              <a:t>--Eine Zunahme der Variabilität der Zellgröße (</a:t>
            </a:r>
            <a:r>
              <a:rPr lang="en-US" altLang="en-US" sz="1200" i="1" dirty="0">
                <a:solidFill>
                  <a:schemeClr val="accent5">
                    <a:lumMod val="75000"/>
                  </a:schemeClr>
                </a:solidFill>
              </a:rPr>
              <a:t>Pleomorphismus</a:t>
            </a:r>
            <a:r>
              <a:rPr lang="en-US" altLang="en-US" sz="1200" dirty="0">
                <a:solidFill>
                  <a:schemeClr val="accent5">
                    <a:lumMod val="75000"/>
                  </a:schemeClr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05601722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2">
            <a:extLst>
              <a:ext uri="{FF2B5EF4-FFF2-40B4-BE49-F238E27FC236}">
                <a16:creationId xmlns:a16="http://schemas.microsoft.com/office/drawing/2014/main" id="{84F9080B-0F92-443D-99EE-4CD32F7B27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4050" y="228600"/>
            <a:ext cx="5238750" cy="64135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 b="1">
                <a:solidFill>
                  <a:srgbClr val="9900FF"/>
                </a:solidFill>
              </a:rPr>
              <a:t>Ist es ICE, PPMD oder Fuchs?</a:t>
            </a:r>
          </a:p>
          <a:p>
            <a:pPr algn="ctr" eaLnBrk="1" hangingPunct="1"/>
            <a:r>
              <a:rPr lang="en-US" altLang="en-US" sz="1200" b="1">
                <a:solidFill>
                  <a:srgbClr val="9900FF"/>
                </a:solidFill>
              </a:rPr>
              <a:t>Ordnen Sie jede Aussage der richtigen Erkrankung zu</a:t>
            </a:r>
          </a:p>
        </p:txBody>
      </p:sp>
      <p:sp>
        <p:nvSpPr>
          <p:cNvPr id="29699" name="Text Box 3">
            <a:extLst>
              <a:ext uri="{FF2B5EF4-FFF2-40B4-BE49-F238E27FC236}">
                <a16:creationId xmlns:a16="http://schemas.microsoft.com/office/drawing/2014/main" id="{58165BB3-14C0-4739-86E6-828BAFFCA2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009650"/>
            <a:ext cx="4683125" cy="1189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ICE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--Im Wesentlichen immer einseitig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--Nicht familiär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--Häufiger bei Frauen als bei Männern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--„Hammered-Silver“-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Erscheinungsbild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--Starker Zusammenhang mit Glaukom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--Hornhautödem als charakteristisches Merkmal einiger Formen</a:t>
            </a:r>
          </a:p>
        </p:txBody>
      </p:sp>
      <p:sp>
        <p:nvSpPr>
          <p:cNvPr id="29700" name="Text Box 4">
            <a:extLst>
              <a:ext uri="{FF2B5EF4-FFF2-40B4-BE49-F238E27FC236}">
                <a16:creationId xmlns:a16="http://schemas.microsoft.com/office/drawing/2014/main" id="{1E32B8DB-2778-473A-AC46-2F58FB8642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2879725"/>
            <a:ext cx="5551488" cy="163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PPMD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--Beidseitig, kann jedoch so asymmetrisch sein, dass es einseitig erscheint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--Autosomal-dominant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--Frauen = Männer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--Bänder, Bläschen, unterschiedliche Trübungen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--Leichter Zusammenhang mit Glaukom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--Ein Hornhautödem kann auftreten, ist jedoch kein charakteristisches Merkmal</a:t>
            </a:r>
          </a:p>
        </p:txBody>
      </p:sp>
      <p:sp>
        <p:nvSpPr>
          <p:cNvPr id="29701" name="Text Box 5">
            <a:extLst>
              <a:ext uri="{FF2B5EF4-FFF2-40B4-BE49-F238E27FC236}">
                <a16:creationId xmlns:a16="http://schemas.microsoft.com/office/drawing/2014/main" id="{52959CB2-4CDC-405F-A34B-857B1E203F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860925"/>
            <a:ext cx="3260829" cy="16435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dirty="0"/>
              <a:t>Fuchs</a:t>
            </a:r>
            <a:endParaRPr lang="en-US" altLang="en-US" sz="16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--Praktisch immer beidseitig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--Autosomal-dominant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--Frauen &gt; Männer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--Guttae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--?Kein Zusammenhang mit Glaukom?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--Hornhautödem häufig</a:t>
            </a:r>
          </a:p>
        </p:txBody>
      </p:sp>
      <p:sp>
        <p:nvSpPr>
          <p:cNvPr id="29704" name="Slide Number Placeholder 1">
            <a:extLst>
              <a:ext uri="{FF2B5EF4-FFF2-40B4-BE49-F238E27FC236}">
                <a16:creationId xmlns:a16="http://schemas.microsoft.com/office/drawing/2014/main" id="{DC757A5E-E400-4DD9-97D7-F23045E64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C89C3DA6-CBE3-45F2-90A5-26AC12A0199B}" type="slidenum">
              <a:rPr lang="en-US" altLang="en-US"/>
              <a:t>46</a:t>
            </a:fld>
            <a:endParaRPr lang="en-US" altLang="en-US"/>
          </a:p>
        </p:txBody>
      </p:sp>
      <p:sp>
        <p:nvSpPr>
          <p:cNvPr id="10" name="TextBox 1">
            <a:extLst>
              <a:ext uri="{FF2B5EF4-FFF2-40B4-BE49-F238E27FC236}">
                <a16:creationId xmlns:a16="http://schemas.microsoft.com/office/drawing/2014/main" id="{B3E45639-A109-4331-BDF2-DC7B0F587E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4050" y="2626485"/>
            <a:ext cx="6457950" cy="2303195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Was </a:t>
            </a:r>
            <a:r>
              <a:rPr lang="en-US" altLang="en-US" sz="1200" i="1" dirty="0" err="1">
                <a:solidFill>
                  <a:srgbClr val="0000FF"/>
                </a:solidFill>
              </a:rPr>
              <a:t>sind</a:t>
            </a:r>
            <a:r>
              <a:rPr lang="en-US" altLang="en-US" sz="1200" i="1" dirty="0">
                <a:solidFill>
                  <a:srgbClr val="0000FF"/>
                </a:solidFill>
              </a:rPr>
              <a:t> Guttae?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 err="1">
                <a:solidFill>
                  <a:srgbClr val="0000FF"/>
                </a:solidFill>
              </a:rPr>
              <a:t>Warzenartige </a:t>
            </a:r>
            <a:r>
              <a:rPr lang="en-US" altLang="en-US" sz="1200" dirty="0">
                <a:solidFill>
                  <a:srgbClr val="0000FF"/>
                </a:solidFill>
              </a:rPr>
              <a:t>Auswüchse auf der Descemet-Membran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i="1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Wie lautet die bildhafte Beschreibung des Erscheinungsbildes des Endothels bei Fuchs?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„</a:t>
            </a:r>
            <a:r>
              <a:rPr lang="en-US" altLang="en-US" sz="1200" dirty="0" err="1">
                <a:solidFill>
                  <a:srgbClr val="0000FF"/>
                </a:solidFill>
              </a:rPr>
              <a:t>Geschlagenes</a:t>
            </a:r>
            <a:r>
              <a:rPr lang="en-US" altLang="en-US" sz="1200" dirty="0">
                <a:solidFill>
                  <a:srgbClr val="0000FF"/>
                </a:solidFill>
              </a:rPr>
              <a:t> Bronze“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Was ist das histologische Kennzeichen von Fuchs unter dem Konfokalmikroskop?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Anomalien der Endothelzellen, darunter: </a:t>
            </a:r>
          </a:p>
          <a:p>
            <a:pPr>
              <a:spcBef>
                <a:spcPct val="0"/>
              </a:spcBef>
              <a:buClrTx/>
              <a:buSz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--Das Vorhandensein von Guttae (duh)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accent5">
                    <a:lumMod val="75000"/>
                  </a:schemeClr>
                </a:solidFill>
              </a:rPr>
              <a:t>--Verminderte Zelldichte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accent5">
                    <a:lumMod val="75000"/>
                  </a:schemeClr>
                </a:solidFill>
              </a:rPr>
              <a:t>--Das Vorhandensein von Zellen, die viel zu groß </a:t>
            </a:r>
            <a:r>
              <a:rPr lang="en-US" altLang="en-US" sz="1200" dirty="0" err="1">
                <a:solidFill>
                  <a:schemeClr val="accent5">
                    <a:lumMod val="75000"/>
                  </a:schemeClr>
                </a:solidFill>
              </a:rPr>
              <a:t>sind</a:t>
            </a:r>
            <a:r>
              <a:rPr lang="en-US" altLang="en-US" sz="1200" dirty="0">
                <a:solidFill>
                  <a:schemeClr val="accent5">
                    <a:lumMod val="75000"/>
                  </a:schemeClr>
                </a:solidFill>
              </a:rPr>
              <a:t> (</a:t>
            </a:r>
            <a:r>
              <a:rPr lang="en-US" altLang="en-US" sz="1200" i="1" dirty="0" err="1">
                <a:solidFill>
                  <a:schemeClr val="accent5">
                    <a:lumMod val="75000"/>
                  </a:schemeClr>
                </a:solidFill>
              </a:rPr>
              <a:t>Polymegatismus</a:t>
            </a:r>
            <a:r>
              <a:rPr lang="en-US" altLang="en-US" sz="1200" dirty="0">
                <a:solidFill>
                  <a:schemeClr val="accent5">
                    <a:lumMod val="75000"/>
                  </a:schemeClr>
                </a:solidFill>
              </a:rPr>
              <a:t>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accent5">
                    <a:lumMod val="75000"/>
                  </a:schemeClr>
                </a:solidFill>
              </a:rPr>
              <a:t>--Eine Zunahme der Variabilität der Zellgröße (</a:t>
            </a:r>
            <a:r>
              <a:rPr lang="en-US" altLang="en-US" sz="1200" i="1" dirty="0">
                <a:solidFill>
                  <a:schemeClr val="accent5">
                    <a:lumMod val="75000"/>
                  </a:schemeClr>
                </a:solidFill>
              </a:rPr>
              <a:t>Pleomorphismus</a:t>
            </a:r>
            <a:r>
              <a:rPr lang="en-US" altLang="en-US" sz="1200" dirty="0">
                <a:solidFill>
                  <a:schemeClr val="accent5">
                    <a:lumMod val="75000"/>
                  </a:schemeClr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5835250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2">
            <a:extLst>
              <a:ext uri="{FF2B5EF4-FFF2-40B4-BE49-F238E27FC236}">
                <a16:creationId xmlns:a16="http://schemas.microsoft.com/office/drawing/2014/main" id="{84F9080B-0F92-443D-99EE-4CD32F7B27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4050" y="228600"/>
            <a:ext cx="5238750" cy="64135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 b="1">
                <a:solidFill>
                  <a:srgbClr val="9900FF"/>
                </a:solidFill>
              </a:rPr>
              <a:t>Ist es ICE, PPMD oder Fuchs?</a:t>
            </a:r>
          </a:p>
          <a:p>
            <a:pPr algn="ctr" eaLnBrk="1" hangingPunct="1"/>
            <a:r>
              <a:rPr lang="en-US" altLang="en-US" sz="1200" b="1">
                <a:solidFill>
                  <a:srgbClr val="9900FF"/>
                </a:solidFill>
              </a:rPr>
              <a:t>Ordnen Sie jede Aussage der richtigen Erkrankung zu</a:t>
            </a:r>
          </a:p>
        </p:txBody>
      </p:sp>
      <p:sp>
        <p:nvSpPr>
          <p:cNvPr id="29699" name="Text Box 3">
            <a:extLst>
              <a:ext uri="{FF2B5EF4-FFF2-40B4-BE49-F238E27FC236}">
                <a16:creationId xmlns:a16="http://schemas.microsoft.com/office/drawing/2014/main" id="{58165BB3-14C0-4739-86E6-828BAFFCA2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009650"/>
            <a:ext cx="4683125" cy="1189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ICE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--Im Wesentlichen immer einseitig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--Nicht familiär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--Häufiger bei Frauen als bei Männern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--„Hammered-Silver“-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Erscheinungsbild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--Starker Zusammenhang mit Glaukom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--Hornhautödem als charakteristisches Merkmal einiger Formen</a:t>
            </a:r>
          </a:p>
        </p:txBody>
      </p:sp>
      <p:sp>
        <p:nvSpPr>
          <p:cNvPr id="29700" name="Text Box 4">
            <a:extLst>
              <a:ext uri="{FF2B5EF4-FFF2-40B4-BE49-F238E27FC236}">
                <a16:creationId xmlns:a16="http://schemas.microsoft.com/office/drawing/2014/main" id="{1E32B8DB-2778-473A-AC46-2F58FB8642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2879725"/>
            <a:ext cx="5551488" cy="163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PPMD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--Beidseitig, kann jedoch so asymmetrisch sein, dass es einseitig erscheint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--Autosomal-dominant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--Frauen = Männer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--Bänder, Bläschen, unterschiedliche Trübungen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--Leichter Zusammenhang mit Glaukom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--Ein Hornhautödem kann auftreten, ist jedoch kein charakteristisches Merkmal</a:t>
            </a:r>
          </a:p>
        </p:txBody>
      </p:sp>
      <p:sp>
        <p:nvSpPr>
          <p:cNvPr id="29701" name="Text Box 5">
            <a:extLst>
              <a:ext uri="{FF2B5EF4-FFF2-40B4-BE49-F238E27FC236}">
                <a16:creationId xmlns:a16="http://schemas.microsoft.com/office/drawing/2014/main" id="{52959CB2-4CDC-405F-A34B-857B1E203F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860925"/>
            <a:ext cx="3260829" cy="16435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dirty="0"/>
              <a:t>Fuchs</a:t>
            </a:r>
            <a:endParaRPr lang="en-US" altLang="en-US" sz="16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--Praktisch immer beidseitig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--Autosomal-dominant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--Frauen &gt; Männer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--Guttae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--?Kein Zusammenhang mit Glaukom?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--Hornhautödem häufig</a:t>
            </a:r>
          </a:p>
        </p:txBody>
      </p:sp>
      <p:sp>
        <p:nvSpPr>
          <p:cNvPr id="29704" name="Slide Number Placeholder 1">
            <a:extLst>
              <a:ext uri="{FF2B5EF4-FFF2-40B4-BE49-F238E27FC236}">
                <a16:creationId xmlns:a16="http://schemas.microsoft.com/office/drawing/2014/main" id="{DC757A5E-E400-4DD9-97D7-F23045E64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C89C3DA6-CBE3-45F2-90A5-26AC12A0199B}" type="slidenum">
              <a:rPr lang="en-US" altLang="en-US"/>
              <a:t>47</a:t>
            </a:fld>
            <a:endParaRPr lang="en-US" altLang="en-US"/>
          </a:p>
        </p:txBody>
      </p:sp>
      <p:sp>
        <p:nvSpPr>
          <p:cNvPr id="10" name="TextBox 1">
            <a:extLst>
              <a:ext uri="{FF2B5EF4-FFF2-40B4-BE49-F238E27FC236}">
                <a16:creationId xmlns:a16="http://schemas.microsoft.com/office/drawing/2014/main" id="{B3E45639-A109-4331-BDF2-DC7B0F587E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4050" y="2626485"/>
            <a:ext cx="6457950" cy="2303195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Was sind Guttae?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 err="1">
                <a:solidFill>
                  <a:srgbClr val="0000FF"/>
                </a:solidFill>
              </a:rPr>
              <a:t>Warzenartige </a:t>
            </a:r>
            <a:r>
              <a:rPr lang="en-US" altLang="en-US" sz="1200" dirty="0">
                <a:solidFill>
                  <a:srgbClr val="0000FF"/>
                </a:solidFill>
              </a:rPr>
              <a:t>Auswüchse auf der Descemet-Membran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i="1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Wie lautet die bildhafte Beschreibung des Erscheinungsbildes des Endothels bei Fuchs?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„</a:t>
            </a:r>
            <a:r>
              <a:rPr lang="en-US" altLang="en-US" sz="1200" dirty="0" err="1">
                <a:solidFill>
                  <a:srgbClr val="0000FF"/>
                </a:solidFill>
              </a:rPr>
              <a:t>Geschlagenes</a:t>
            </a:r>
            <a:r>
              <a:rPr lang="en-US" altLang="en-US" sz="1200" dirty="0">
                <a:solidFill>
                  <a:srgbClr val="0000FF"/>
                </a:solidFill>
              </a:rPr>
              <a:t> Bronze“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Was ist das histologische Kennzeichen von Fuchs unter dem Konfokalmikroskop?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Anomalien der Endothelzellen, darunter: </a:t>
            </a:r>
          </a:p>
          <a:p>
            <a:pPr>
              <a:spcBef>
                <a:spcPct val="0"/>
              </a:spcBef>
              <a:buClrTx/>
              <a:buSz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--Das Vorhandensein von Guttae (duh)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--Verminderte Zelldichte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--Das Vorhandensein von Zellen, die viel zu groß </a:t>
            </a:r>
            <a:r>
              <a:rPr lang="en-US" altLang="en-US" sz="1200" dirty="0" err="1">
                <a:solidFill>
                  <a:srgbClr val="0000FF"/>
                </a:solidFill>
              </a:rPr>
              <a:t>sind</a:t>
            </a:r>
            <a:r>
              <a:rPr lang="en-US" altLang="en-US" sz="1200" dirty="0">
                <a:solidFill>
                  <a:srgbClr val="0000FF"/>
                </a:solidFill>
              </a:rPr>
              <a:t> (</a:t>
            </a:r>
            <a:r>
              <a:rPr lang="en-US" altLang="en-US" sz="1200" i="1" dirty="0" err="1">
                <a:solidFill>
                  <a:srgbClr val="0000FF"/>
                </a:solidFill>
              </a:rPr>
              <a:t>Polymegatismus</a:t>
            </a:r>
            <a:r>
              <a:rPr lang="en-US" altLang="en-US" sz="1200" dirty="0">
                <a:solidFill>
                  <a:srgbClr val="0000FF"/>
                </a:solidFill>
              </a:rPr>
              <a:t>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--Eine Zunahme der Variabilität der Zellgröße (</a:t>
            </a:r>
            <a:r>
              <a:rPr lang="en-US" altLang="en-US" sz="1200" i="1" dirty="0">
                <a:solidFill>
                  <a:srgbClr val="0000FF"/>
                </a:solidFill>
              </a:rPr>
              <a:t>Pleomorphismus</a:t>
            </a:r>
            <a:r>
              <a:rPr lang="en-US" altLang="en-US" sz="1200" dirty="0">
                <a:solidFill>
                  <a:srgbClr val="0000FF"/>
                </a:solidFill>
              </a:rPr>
              <a:t>)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D8F2860-B910-4E8E-B3BF-70BCE73FD7AF}"/>
              </a:ext>
            </a:extLst>
          </p:cNvPr>
          <p:cNvSpPr/>
          <p:nvPr/>
        </p:nvSpPr>
        <p:spPr>
          <a:xfrm>
            <a:off x="2895600" y="4348046"/>
            <a:ext cx="685800" cy="2333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F7C79FF-AC0D-4D38-AD84-5DD8A883272B}"/>
              </a:ext>
            </a:extLst>
          </p:cNvPr>
          <p:cNvSpPr/>
          <p:nvPr/>
        </p:nvSpPr>
        <p:spPr>
          <a:xfrm>
            <a:off x="5652104" y="4489697"/>
            <a:ext cx="1170367" cy="2333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9948A3-B627-43FC-9EC0-3134405649CA}"/>
              </a:ext>
            </a:extLst>
          </p:cNvPr>
          <p:cNvSpPr/>
          <p:nvPr/>
        </p:nvSpPr>
        <p:spPr>
          <a:xfrm>
            <a:off x="5066920" y="4709689"/>
            <a:ext cx="1170367" cy="2333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999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2">
            <a:extLst>
              <a:ext uri="{FF2B5EF4-FFF2-40B4-BE49-F238E27FC236}">
                <a16:creationId xmlns:a16="http://schemas.microsoft.com/office/drawing/2014/main" id="{84F9080B-0F92-443D-99EE-4CD32F7B27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4050" y="228600"/>
            <a:ext cx="5238750" cy="64135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 b="1">
                <a:solidFill>
                  <a:srgbClr val="9900FF"/>
                </a:solidFill>
              </a:rPr>
              <a:t>Ist es ICE, PPMD oder Fuchs?</a:t>
            </a:r>
          </a:p>
          <a:p>
            <a:pPr algn="ctr" eaLnBrk="1" hangingPunct="1"/>
            <a:r>
              <a:rPr lang="en-US" altLang="en-US" sz="1200" b="1">
                <a:solidFill>
                  <a:srgbClr val="9900FF"/>
                </a:solidFill>
              </a:rPr>
              <a:t>Ordnen Sie jede Aussage der richtigen Erkrankung zu</a:t>
            </a:r>
          </a:p>
        </p:txBody>
      </p:sp>
      <p:sp>
        <p:nvSpPr>
          <p:cNvPr id="29699" name="Text Box 3">
            <a:extLst>
              <a:ext uri="{FF2B5EF4-FFF2-40B4-BE49-F238E27FC236}">
                <a16:creationId xmlns:a16="http://schemas.microsoft.com/office/drawing/2014/main" id="{58165BB3-14C0-4739-86E6-828BAFFCA2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009650"/>
            <a:ext cx="4683125" cy="1189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ICE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--Im Wesentlichen immer einseitig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--Nicht familiär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--Häufiger bei Frauen als bei Männern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--„Hammered Silver“-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Erscheinungsbild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--Starker Zusammenhang mit Glaukom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--Hornhautödem als charakteristisches Merkmal einiger Formen</a:t>
            </a:r>
          </a:p>
        </p:txBody>
      </p:sp>
      <p:sp>
        <p:nvSpPr>
          <p:cNvPr id="29700" name="Text Box 4">
            <a:extLst>
              <a:ext uri="{FF2B5EF4-FFF2-40B4-BE49-F238E27FC236}">
                <a16:creationId xmlns:a16="http://schemas.microsoft.com/office/drawing/2014/main" id="{1E32B8DB-2778-473A-AC46-2F58FB8642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2879725"/>
            <a:ext cx="5551488" cy="163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PPMD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--Beidseitig, kann jedoch so asymmetrisch sein, dass es einseitig erscheint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--Autosomal-dominant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--Frauen = Männer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--Bänder, Bläschen, unterschiedliche Trübungen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--Leichter Zusammenhang mit Glaukom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--Ein Hornhautödem kann auftreten, ist jedoch kein charakteristisches Merkmal</a:t>
            </a:r>
          </a:p>
        </p:txBody>
      </p:sp>
      <p:sp>
        <p:nvSpPr>
          <p:cNvPr id="29701" name="Text Box 5">
            <a:extLst>
              <a:ext uri="{FF2B5EF4-FFF2-40B4-BE49-F238E27FC236}">
                <a16:creationId xmlns:a16="http://schemas.microsoft.com/office/drawing/2014/main" id="{52959CB2-4CDC-405F-A34B-857B1E203F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860925"/>
            <a:ext cx="3260829" cy="16435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dirty="0"/>
              <a:t>Fuchs</a:t>
            </a:r>
            <a:endParaRPr lang="en-US" altLang="en-US" sz="16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--Praktisch immer beidseitig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--Autosomal-dominant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--Frauen &gt; Männer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--Guttae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--?Kein Zusammenhang mit Glaukom?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--Hornhautödem häufig</a:t>
            </a:r>
          </a:p>
        </p:txBody>
      </p:sp>
      <p:sp>
        <p:nvSpPr>
          <p:cNvPr id="29704" name="Slide Number Placeholder 1">
            <a:extLst>
              <a:ext uri="{FF2B5EF4-FFF2-40B4-BE49-F238E27FC236}">
                <a16:creationId xmlns:a16="http://schemas.microsoft.com/office/drawing/2014/main" id="{DC757A5E-E400-4DD9-97D7-F23045E64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C89C3DA6-CBE3-45F2-90A5-26AC12A0199B}" type="slidenum">
              <a:rPr lang="en-US" altLang="en-US"/>
              <a:t>48</a:t>
            </a:fld>
            <a:endParaRPr lang="en-US" altLang="en-US"/>
          </a:p>
        </p:txBody>
      </p:sp>
      <p:sp>
        <p:nvSpPr>
          <p:cNvPr id="10" name="TextBox 1">
            <a:extLst>
              <a:ext uri="{FF2B5EF4-FFF2-40B4-BE49-F238E27FC236}">
                <a16:creationId xmlns:a16="http://schemas.microsoft.com/office/drawing/2014/main" id="{B3E45639-A109-4331-BDF2-DC7B0F587E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4050" y="2626485"/>
            <a:ext cx="6457950" cy="2303195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Was sind Guttäe?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 err="1">
                <a:solidFill>
                  <a:srgbClr val="0000FF"/>
                </a:solidFill>
              </a:rPr>
              <a:t>Warzenartige </a:t>
            </a:r>
            <a:r>
              <a:rPr lang="en-US" altLang="en-US" sz="1200" dirty="0">
                <a:solidFill>
                  <a:srgbClr val="0000FF"/>
                </a:solidFill>
              </a:rPr>
              <a:t>Auswüchse auf der Descemet-Membran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i="1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Wie lautet die bildhafte Beschreibung des Erscheinungsbildes des Endothels bei Fuchs?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„</a:t>
            </a:r>
            <a:r>
              <a:rPr lang="en-US" altLang="en-US" sz="1200" dirty="0" err="1">
                <a:solidFill>
                  <a:srgbClr val="0000FF"/>
                </a:solidFill>
              </a:rPr>
              <a:t>Geschlagenes</a:t>
            </a:r>
            <a:r>
              <a:rPr lang="en-US" altLang="en-US" sz="1200" dirty="0">
                <a:solidFill>
                  <a:srgbClr val="0000FF"/>
                </a:solidFill>
              </a:rPr>
              <a:t> Bronze“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00FF"/>
                </a:solidFill>
              </a:rPr>
              <a:t>Was ist das histologische Kennzeichen von Fuchs unter dem Konfokalmikroskop?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Anomalien der Endothelzellen, darunter: </a:t>
            </a:r>
          </a:p>
          <a:p>
            <a:pPr>
              <a:spcBef>
                <a:spcPct val="0"/>
              </a:spcBef>
              <a:buClrTx/>
              <a:buSz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--Das Vorhandensein von Guttae (duh)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--Verminderte </a:t>
            </a:r>
            <a:r>
              <a:rPr lang="en-US" altLang="en-US" sz="1200" dirty="0"/>
              <a:t>Zelldichte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--Das Vorhandensein von Zellen, die viel zu groß </a:t>
            </a:r>
            <a:r>
              <a:rPr lang="en-US" altLang="en-US" sz="1200" dirty="0" err="1">
                <a:solidFill>
                  <a:srgbClr val="0000FF"/>
                </a:solidFill>
              </a:rPr>
              <a:t>sind</a:t>
            </a:r>
            <a:r>
              <a:rPr lang="en-US" altLang="en-US" sz="1200" dirty="0">
                <a:solidFill>
                  <a:srgbClr val="0000FF"/>
                </a:solidFill>
              </a:rPr>
              <a:t> (</a:t>
            </a:r>
            <a:r>
              <a:rPr lang="en-US" altLang="en-US" sz="1200" i="1" dirty="0" err="1"/>
              <a:t>Polymegatismus</a:t>
            </a:r>
            <a:r>
              <a:rPr lang="en-US" altLang="en-US" sz="1200" dirty="0">
                <a:solidFill>
                  <a:srgbClr val="0000FF"/>
                </a:solidFill>
              </a:rPr>
              <a:t>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00FF"/>
                </a:solidFill>
              </a:rPr>
              <a:t>--Eine Zunahme der Variabilität der Zellgröße (</a:t>
            </a:r>
            <a:r>
              <a:rPr lang="en-US" altLang="en-US" sz="1200" i="1" dirty="0"/>
              <a:t>Pleomorphismus</a:t>
            </a:r>
            <a:r>
              <a:rPr lang="en-US" altLang="en-US" sz="1200" dirty="0">
                <a:solidFill>
                  <a:srgbClr val="0000FF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06535376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2">
            <a:extLst>
              <a:ext uri="{FF2B5EF4-FFF2-40B4-BE49-F238E27FC236}">
                <a16:creationId xmlns:a16="http://schemas.microsoft.com/office/drawing/2014/main" id="{0C619580-6507-4CE8-8E93-BDFB1F361A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4050" y="228600"/>
            <a:ext cx="5238750" cy="64135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 b="1">
                <a:solidFill>
                  <a:srgbClr val="9900FF"/>
                </a:solidFill>
              </a:rPr>
              <a:t>Ist es ICE, PPMD oder Fuchs?</a:t>
            </a:r>
          </a:p>
          <a:p>
            <a:pPr algn="ctr" eaLnBrk="1" hangingPunct="1"/>
            <a:r>
              <a:rPr lang="en-US" altLang="en-US" sz="1200" b="1">
                <a:solidFill>
                  <a:srgbClr val="9900FF"/>
                </a:solidFill>
              </a:rPr>
              <a:t>Ordnen Sie jede Aussage der richtigen Erkrankung zu</a:t>
            </a:r>
          </a:p>
        </p:txBody>
      </p:sp>
      <p:sp>
        <p:nvSpPr>
          <p:cNvPr id="316418" name="Slide Number Placeholder 3">
            <a:extLst>
              <a:ext uri="{FF2B5EF4-FFF2-40B4-BE49-F238E27FC236}">
                <a16:creationId xmlns:a16="http://schemas.microsoft.com/office/drawing/2014/main" id="{12F66A3E-BAB9-4BB5-A52C-3853030FECF8}"/>
              </a:ext>
            </a:extLst>
          </p:cNvPr>
          <p:cNvSpPr txBox="1">
            <a:spLocks noGrp="1"/>
          </p:cNvSpPr>
          <p:nvPr/>
        </p:nvSpPr>
        <p:spPr bwMode="auto"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BE74CF57-5670-4B76-8211-BD93537135F7}" type="slidenum">
              <a:rPr lang="en-US" altLang="en-US" sz="1000"/>
              <a:t>49</a:t>
            </a:fld>
            <a:endParaRPr lang="en-US" altLang="en-US" sz="1000"/>
          </a:p>
        </p:txBody>
      </p:sp>
      <p:pic>
        <p:nvPicPr>
          <p:cNvPr id="316419" name="Picture 1">
            <a:extLst>
              <a:ext uri="{FF2B5EF4-FFF2-40B4-BE49-F238E27FC236}">
                <a16:creationId xmlns:a16="http://schemas.microsoft.com/office/drawing/2014/main" id="{58C9EA38-D042-4D4A-9195-C5EDE9051D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7775" y="228600"/>
            <a:ext cx="5106988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6420" name="TextBox 5">
            <a:extLst>
              <a:ext uri="{FF2B5EF4-FFF2-40B4-BE49-F238E27FC236}">
                <a16:creationId xmlns:a16="http://schemas.microsoft.com/office/drawing/2014/main" id="{EC2B1BDF-6D38-445D-8EA2-3291A3DAD7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5425" y="1374775"/>
            <a:ext cx="3336925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1"/>
              <a:t>Normale menschliche Hornhaut</a:t>
            </a:r>
            <a:r>
              <a:rPr lang="en-US" altLang="en-US" sz="1200"/>
              <a:t>. Beachten Sie die zahlreichen Endothelzellkerne, die die hintere Oberfläche auskleiden (</a:t>
            </a:r>
            <a:r>
              <a:rPr lang="en-US" altLang="en-US" sz="1200" i="1"/>
              <a:t>Pfeil</a:t>
            </a:r>
            <a:r>
              <a:rPr lang="en-US" altLang="en-US" sz="1200"/>
              <a:t>).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>
            <a:extLst>
              <a:ext uri="{FF2B5EF4-FFF2-40B4-BE49-F238E27FC236}">
                <a16:creationId xmlns:a16="http://schemas.microsoft.com/office/drawing/2014/main" id="{61B0336A-749C-4428-AB98-82BCE71D66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4050" y="228600"/>
            <a:ext cx="5238750" cy="64135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 b="1">
                <a:solidFill>
                  <a:srgbClr val="9900FF"/>
                </a:solidFill>
              </a:rPr>
              <a:t>Ist es ICE, PPMD oder Fuchs?</a:t>
            </a:r>
          </a:p>
          <a:p>
            <a:pPr algn="ctr" eaLnBrk="1" hangingPunct="1"/>
            <a:r>
              <a:rPr lang="en-US" altLang="en-US" sz="1200" b="1">
                <a:solidFill>
                  <a:srgbClr val="9900FF"/>
                </a:solidFill>
              </a:rPr>
              <a:t>Ordnen Sie jede Aussage der richtigen Erkrankung zu</a:t>
            </a:r>
          </a:p>
        </p:txBody>
      </p:sp>
      <p:sp>
        <p:nvSpPr>
          <p:cNvPr id="7171" name="Text Box 3">
            <a:extLst>
              <a:ext uri="{FF2B5EF4-FFF2-40B4-BE49-F238E27FC236}">
                <a16:creationId xmlns:a16="http://schemas.microsoft.com/office/drawing/2014/main" id="{39222FA8-1C53-4E22-B24C-01AB11D91D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009650"/>
            <a:ext cx="2844800" cy="754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/>
              <a:t>ICE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/>
              <a:t>--Im Wesentlichen immer einseitig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/>
              <a:t>--</a:t>
            </a:r>
          </a:p>
        </p:txBody>
      </p:sp>
      <p:sp>
        <p:nvSpPr>
          <p:cNvPr id="7172" name="Text Box 5">
            <a:extLst>
              <a:ext uri="{FF2B5EF4-FFF2-40B4-BE49-F238E27FC236}">
                <a16:creationId xmlns:a16="http://schemas.microsoft.com/office/drawing/2014/main" id="{608ABF07-CFAC-4FB1-87FF-18E26C413F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2879725"/>
            <a:ext cx="5551488" cy="754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/>
              <a:t>PPMD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/>
              <a:t>--Beidseitig, kann jedoch so asymmetrisch sein, dass es einseitig erscheint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/>
              <a:t>--</a:t>
            </a:r>
          </a:p>
        </p:txBody>
      </p:sp>
      <p:sp>
        <p:nvSpPr>
          <p:cNvPr id="7173" name="Text Box 6">
            <a:extLst>
              <a:ext uri="{FF2B5EF4-FFF2-40B4-BE49-F238E27FC236}">
                <a16:creationId xmlns:a16="http://schemas.microsoft.com/office/drawing/2014/main" id="{5664A1AC-A479-44DF-AD81-CA170706D3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860925"/>
            <a:ext cx="2732088" cy="754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/>
              <a:t>Fuchs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/>
              <a:t>--Im Wesentlichen immer beidseitig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/>
              <a:t>--</a:t>
            </a:r>
            <a:endParaRPr lang="en-US" altLang="en-US" sz="1600">
              <a:solidFill>
                <a:srgbClr val="0000FF"/>
              </a:solidFill>
            </a:endParaRPr>
          </a:p>
        </p:txBody>
      </p:sp>
      <p:sp>
        <p:nvSpPr>
          <p:cNvPr id="7174" name="Text Box 7">
            <a:extLst>
              <a:ext uri="{FF2B5EF4-FFF2-40B4-BE49-F238E27FC236}">
                <a16:creationId xmlns:a16="http://schemas.microsoft.com/office/drawing/2014/main" id="{DD82BEB3-AFB8-49B1-9330-DB6E2A561B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4400" y="1528763"/>
            <a:ext cx="3244850" cy="579646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 b="1" dirty="0" err="1">
                <a:solidFill>
                  <a:srgbClr val="0000FF"/>
                </a:solidFill>
              </a:rPr>
              <a:t>Ätiologie</a:t>
            </a:r>
            <a:r>
              <a:rPr lang="en-US" altLang="en-US" sz="1200" dirty="0">
                <a:solidFill>
                  <a:srgbClr val="0000FF"/>
                </a:solidFill>
              </a:rPr>
              <a:t>: Das </a:t>
            </a:r>
            <a:r>
              <a:rPr lang="en-US" altLang="en-US" sz="1200" dirty="0" err="1">
                <a:solidFill>
                  <a:srgbClr val="0000FF"/>
                </a:solidFill>
              </a:rPr>
              <a:t>heißt</a:t>
            </a:r>
            <a:r>
              <a:rPr lang="en-US" altLang="en-US" sz="1200" dirty="0">
                <a:solidFill>
                  <a:srgbClr val="0000FF"/>
                </a:solidFill>
              </a:rPr>
              <a:t>…</a:t>
            </a:r>
          </a:p>
          <a:p>
            <a:pPr eaLnBrk="1" hangingPunct="1"/>
            <a:r>
              <a:rPr lang="en-US" altLang="en-US" sz="1200" i="1" dirty="0">
                <a:solidFill>
                  <a:srgbClr val="0000FF"/>
                </a:solidFill>
              </a:rPr>
              <a:t>--Autosomal-dominant (</a:t>
            </a:r>
            <a:r>
              <a:rPr lang="en-US" altLang="en-US" sz="1200" i="1" dirty="0" err="1">
                <a:solidFill>
                  <a:srgbClr val="0000FF"/>
                </a:solidFill>
              </a:rPr>
              <a:t>beide</a:t>
            </a:r>
            <a:r>
              <a:rPr lang="en-US" altLang="en-US" sz="1200" i="1" dirty="0">
                <a:solidFill>
                  <a:srgbClr val="0000FF"/>
                </a:solidFill>
              </a:rPr>
              <a:t>)</a:t>
            </a:r>
          </a:p>
          <a:p>
            <a:pPr eaLnBrk="1" hangingPunct="1"/>
            <a:r>
              <a:rPr lang="en-US" altLang="en-US" sz="1200" i="1" dirty="0">
                <a:solidFill>
                  <a:srgbClr val="0000FF"/>
                </a:solidFill>
              </a:rPr>
              <a:t>--Nicht </a:t>
            </a:r>
            <a:r>
              <a:rPr lang="en-US" altLang="en-US" sz="1200" i="1" dirty="0" err="1">
                <a:solidFill>
                  <a:srgbClr val="0000FF"/>
                </a:solidFill>
              </a:rPr>
              <a:t>familiär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  <p:sp>
        <p:nvSpPr>
          <p:cNvPr id="7175" name="Slide Number Placeholder 1">
            <a:extLst>
              <a:ext uri="{FF2B5EF4-FFF2-40B4-BE49-F238E27FC236}">
                <a16:creationId xmlns:a16="http://schemas.microsoft.com/office/drawing/2014/main" id="{B6AF4CEC-6598-469E-8D11-51EB7BF771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0E878D3C-B7BD-4D71-862D-B8EDDD420520}" type="slidenum">
              <a:rPr lang="en-US" altLang="en-US"/>
              <a:t>5</a:t>
            </a:fld>
            <a:endParaRPr lang="en-US" altLang="en-US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2">
            <a:extLst>
              <a:ext uri="{FF2B5EF4-FFF2-40B4-BE49-F238E27FC236}">
                <a16:creationId xmlns:a16="http://schemas.microsoft.com/office/drawing/2014/main" id="{8C252417-005D-4C82-9E2C-0437E60DDF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4050" y="228600"/>
            <a:ext cx="5238750" cy="64135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 b="1">
                <a:solidFill>
                  <a:srgbClr val="9900FF"/>
                </a:solidFill>
              </a:rPr>
              <a:t>Ist es ICE, PPMD oder Fuchs?</a:t>
            </a:r>
          </a:p>
          <a:p>
            <a:pPr algn="ctr" eaLnBrk="1" hangingPunct="1"/>
            <a:r>
              <a:rPr lang="en-US" altLang="en-US" sz="1200" b="1">
                <a:solidFill>
                  <a:srgbClr val="9900FF"/>
                </a:solidFill>
              </a:rPr>
              <a:t>Ordnen Sie jede Aussage der richtigen Erkrankung zu</a:t>
            </a:r>
          </a:p>
        </p:txBody>
      </p:sp>
      <p:sp>
        <p:nvSpPr>
          <p:cNvPr id="317442" name="Slide Number Placeholder 3">
            <a:extLst>
              <a:ext uri="{FF2B5EF4-FFF2-40B4-BE49-F238E27FC236}">
                <a16:creationId xmlns:a16="http://schemas.microsoft.com/office/drawing/2014/main" id="{F076C60A-6EAC-4C34-9D94-F5215CCD12D6}"/>
              </a:ext>
            </a:extLst>
          </p:cNvPr>
          <p:cNvSpPr txBox="1">
            <a:spLocks noGrp="1"/>
          </p:cNvSpPr>
          <p:nvPr/>
        </p:nvSpPr>
        <p:spPr bwMode="auto"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A79B2677-49DE-4DFE-9412-91F485421E56}" type="slidenum">
              <a:rPr lang="en-US" altLang="en-US" sz="1000"/>
              <a:t>50</a:t>
            </a:fld>
            <a:endParaRPr lang="en-US" altLang="en-US" sz="1000"/>
          </a:p>
        </p:txBody>
      </p:sp>
      <p:pic>
        <p:nvPicPr>
          <p:cNvPr id="317443" name="Picture 1">
            <a:extLst>
              <a:ext uri="{FF2B5EF4-FFF2-40B4-BE49-F238E27FC236}">
                <a16:creationId xmlns:a16="http://schemas.microsoft.com/office/drawing/2014/main" id="{5AF3B618-5DB0-4EFD-9335-1FED771B7D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7775" y="228600"/>
            <a:ext cx="5106988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44" name="Picture 6">
            <a:extLst>
              <a:ext uri="{FF2B5EF4-FFF2-40B4-BE49-F238E27FC236}">
                <a16:creationId xmlns:a16="http://schemas.microsoft.com/office/drawing/2014/main" id="{1BB39229-2012-42C6-A7C6-341B5EC93F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3581400"/>
            <a:ext cx="4856163" cy="312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45" name="TextBox 5">
            <a:extLst>
              <a:ext uri="{FF2B5EF4-FFF2-40B4-BE49-F238E27FC236}">
                <a16:creationId xmlns:a16="http://schemas.microsoft.com/office/drawing/2014/main" id="{BE10F1A3-EADF-4856-B89F-94B9C55332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300" y="4357688"/>
            <a:ext cx="3797300" cy="156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1"/>
              <a:t>Fuchs-Endothel-Hornhautdystrophie. </a:t>
            </a:r>
            <a:r>
              <a:rPr lang="en-US" altLang="en-US" sz="1200"/>
              <a:t>Lichtmikroskopischer Schnitt einer FED-Hornhaut. Beachten Sie die deutlich verdickte Descemet-Membran und das Fehlen von Endothelzellkernen auf der hinteren Oberfläche (</a:t>
            </a:r>
            <a:r>
              <a:rPr lang="en-US" altLang="en-US" sz="1200" i="1"/>
              <a:t>gestrichelter Pfeil</a:t>
            </a:r>
            <a:r>
              <a:rPr lang="en-US" altLang="en-US" sz="1200"/>
              <a:t>).</a:t>
            </a:r>
          </a:p>
        </p:txBody>
      </p:sp>
      <p:sp>
        <p:nvSpPr>
          <p:cNvPr id="317446" name="TextBox 5">
            <a:extLst>
              <a:ext uri="{FF2B5EF4-FFF2-40B4-BE49-F238E27FC236}">
                <a16:creationId xmlns:a16="http://schemas.microsoft.com/office/drawing/2014/main" id="{CF47FB10-18B3-4282-84EC-E45764A1CC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5425" y="1374775"/>
            <a:ext cx="3336925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1"/>
              <a:t>Normale menschliche Hornhaut</a:t>
            </a:r>
            <a:r>
              <a:rPr lang="en-US" altLang="en-US" sz="1200"/>
              <a:t>. Beachten Sie die zahlreichen Endothelzellkerne, die die hintere Oberfläche auskleiden (</a:t>
            </a:r>
            <a:r>
              <a:rPr lang="en-US" altLang="en-US" sz="1200" i="1"/>
              <a:t>Pfeil</a:t>
            </a:r>
            <a:r>
              <a:rPr lang="en-US" altLang="en-US" sz="1200"/>
              <a:t>).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2">
            <a:extLst>
              <a:ext uri="{FF2B5EF4-FFF2-40B4-BE49-F238E27FC236}">
                <a16:creationId xmlns:a16="http://schemas.microsoft.com/office/drawing/2014/main" id="{9A8D618E-EA35-4F59-B474-E2E0671995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4050" y="228600"/>
            <a:ext cx="5238750" cy="64135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 b="1">
                <a:solidFill>
                  <a:srgbClr val="9900FF"/>
                </a:solidFill>
              </a:rPr>
              <a:t>Ist es ICE, PPMD oder Fuchs?</a:t>
            </a:r>
          </a:p>
          <a:p>
            <a:pPr algn="ctr" eaLnBrk="1" hangingPunct="1"/>
            <a:r>
              <a:rPr lang="en-US" altLang="en-US" sz="1200" b="1">
                <a:solidFill>
                  <a:srgbClr val="9900FF"/>
                </a:solidFill>
              </a:rPr>
              <a:t>Ordnen Sie jede Aussage der richtigen Erkrankung zu</a:t>
            </a:r>
          </a:p>
        </p:txBody>
      </p:sp>
      <p:sp>
        <p:nvSpPr>
          <p:cNvPr id="318466" name="Slide Number Placeholder 3">
            <a:extLst>
              <a:ext uri="{FF2B5EF4-FFF2-40B4-BE49-F238E27FC236}">
                <a16:creationId xmlns:a16="http://schemas.microsoft.com/office/drawing/2014/main" id="{20298E12-F421-4BF1-943D-D7DED9C637C5}"/>
              </a:ext>
            </a:extLst>
          </p:cNvPr>
          <p:cNvSpPr txBox="1">
            <a:spLocks noGrp="1"/>
          </p:cNvSpPr>
          <p:nvPr/>
        </p:nvSpPr>
        <p:spPr bwMode="auto"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A99B7FE7-0391-4BF4-B199-CA61989B0632}" type="slidenum">
              <a:rPr lang="en-US" altLang="en-US" sz="1000"/>
              <a:t>51</a:t>
            </a:fld>
            <a:endParaRPr lang="en-US" altLang="en-US" sz="1000"/>
          </a:p>
        </p:txBody>
      </p:sp>
      <p:pic>
        <p:nvPicPr>
          <p:cNvPr id="318467" name="Picture 2">
            <a:extLst>
              <a:ext uri="{FF2B5EF4-FFF2-40B4-BE49-F238E27FC236}">
                <a16:creationId xmlns:a16="http://schemas.microsoft.com/office/drawing/2014/main" id="{781F216B-260A-46E4-BE67-8235110D15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9" t="49315"/>
          <a:stretch>
            <a:fillRect/>
          </a:stretch>
        </p:blipFill>
        <p:spPr bwMode="auto">
          <a:xfrm>
            <a:off x="2362200" y="615950"/>
            <a:ext cx="6705600" cy="258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8468" name="TextBox 1">
            <a:extLst>
              <a:ext uri="{FF2B5EF4-FFF2-40B4-BE49-F238E27FC236}">
                <a16:creationId xmlns:a16="http://schemas.microsoft.com/office/drawing/2014/main" id="{87720721-3D29-4C55-B9A9-68CFFA75CC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425" y="892175"/>
            <a:ext cx="2284413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aseline="30000" dirty="0"/>
              <a:t>2</a:t>
            </a:r>
            <a:r>
              <a:rPr lang="en-US" altLang="en-US" sz="1200" dirty="0"/>
              <a:t>Spiegelmikroskopische Aufnahme, </a:t>
            </a:r>
            <a:r>
              <a:rPr lang="en-US" altLang="en-US" sz="1200" b="1" dirty="0">
                <a:solidFill>
                  <a:srgbClr val="0000FF"/>
                </a:solidFill>
              </a:rPr>
              <a:t>normale Hornhaut</a:t>
            </a:r>
            <a:r>
              <a:rPr lang="en-US" altLang="en-US" sz="1200" dirty="0"/>
              <a:t>. Beachten Sie die Vielzahl polygonaler Zellen einheitlicher Größe und das Fehlen von Hohlräumen. Die Zelldichte beträgt 2949/mm² (</a:t>
            </a:r>
            <a:r>
              <a:rPr lang="en-US" altLang="en-US" sz="1200" dirty="0" err="1"/>
              <a:t>normal</a:t>
            </a:r>
            <a:r>
              <a:rPr lang="en-US" altLang="en-US" sz="1200" dirty="0"/>
              <a:t> 2–3K, </a:t>
            </a:r>
            <a:r>
              <a:rPr lang="en-US" altLang="en-US" sz="1200" dirty="0" err="1"/>
              <a:t>Durchschnitt </a:t>
            </a:r>
            <a:r>
              <a:rPr lang="en-US" altLang="en-US" sz="1200" dirty="0"/>
              <a:t>~2400)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2">
            <a:extLst>
              <a:ext uri="{FF2B5EF4-FFF2-40B4-BE49-F238E27FC236}">
                <a16:creationId xmlns:a16="http://schemas.microsoft.com/office/drawing/2014/main" id="{B1645B88-22BC-4B1D-BFCD-A1012B6BD9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4050" y="228600"/>
            <a:ext cx="5238750" cy="64135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 b="1">
                <a:solidFill>
                  <a:srgbClr val="9900FF"/>
                </a:solidFill>
              </a:rPr>
              <a:t>Ist es ICE, PPMD oder Fuchs?</a:t>
            </a:r>
          </a:p>
          <a:p>
            <a:pPr algn="ctr" eaLnBrk="1" hangingPunct="1"/>
            <a:r>
              <a:rPr lang="en-US" altLang="en-US" sz="1200" b="1">
                <a:solidFill>
                  <a:srgbClr val="9900FF"/>
                </a:solidFill>
              </a:rPr>
              <a:t>Ordnen Sie jede Aussage der richtigen Erkrankung zu</a:t>
            </a:r>
          </a:p>
        </p:txBody>
      </p:sp>
      <p:sp>
        <p:nvSpPr>
          <p:cNvPr id="9" name="TextBox 1">
            <a:extLst>
              <a:ext uri="{FF2B5EF4-FFF2-40B4-BE49-F238E27FC236}">
                <a16:creationId xmlns:a16="http://schemas.microsoft.com/office/drawing/2014/main" id="{97231A01-93E6-4344-A8B2-13318B2E2D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425" y="892175"/>
            <a:ext cx="2284413" cy="1502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aseline="30000" dirty="0"/>
              <a:t>2</a:t>
            </a:r>
            <a:r>
              <a:rPr lang="en-US" altLang="en-US" sz="1200" dirty="0"/>
              <a:t>Spiegelmikroskopische </a:t>
            </a:r>
            <a:r>
              <a:rPr lang="en-US" altLang="en-US" sz="1200" dirty="0" err="1"/>
              <a:t>Aufnahme</a:t>
            </a:r>
            <a:r>
              <a:rPr lang="en-US" altLang="en-US" sz="1200" dirty="0"/>
              <a:t>, </a:t>
            </a:r>
            <a:r>
              <a:rPr lang="en-US" altLang="en-US" sz="1200" b="1" dirty="0">
                <a:solidFill>
                  <a:srgbClr val="0000FF"/>
                </a:solidFill>
              </a:rPr>
              <a:t>normale Hornhaut</a:t>
            </a:r>
            <a:r>
              <a:rPr lang="en-US" altLang="en-US" sz="1200" dirty="0"/>
              <a:t>. Beachten Sie die Vielzahl polygonaler Zellen einheitlicher Größe und das Fehlen von Hohlräumen. Die Zelldichte beträgt 2949/mm² (</a:t>
            </a:r>
            <a:r>
              <a:rPr lang="en-US" altLang="en-US" sz="1200" dirty="0" err="1"/>
              <a:t>normal</a:t>
            </a:r>
            <a:r>
              <a:rPr lang="en-US" altLang="en-US" sz="1200" dirty="0"/>
              <a:t> 2–3K, </a:t>
            </a:r>
            <a:r>
              <a:rPr lang="en-US" altLang="en-US" sz="1200" dirty="0" err="1"/>
              <a:t>Durchschnitt </a:t>
            </a:r>
            <a:r>
              <a:rPr lang="en-US" altLang="en-US" sz="1200" dirty="0"/>
              <a:t>~2400)</a:t>
            </a:r>
          </a:p>
        </p:txBody>
      </p:sp>
      <p:sp>
        <p:nvSpPr>
          <p:cNvPr id="319490" name="Slide Number Placeholder 3">
            <a:extLst>
              <a:ext uri="{FF2B5EF4-FFF2-40B4-BE49-F238E27FC236}">
                <a16:creationId xmlns:a16="http://schemas.microsoft.com/office/drawing/2014/main" id="{43BA60A6-B70F-4659-9301-6E109C519323}"/>
              </a:ext>
            </a:extLst>
          </p:cNvPr>
          <p:cNvSpPr txBox="1">
            <a:spLocks noGrp="1"/>
          </p:cNvSpPr>
          <p:nvPr/>
        </p:nvSpPr>
        <p:spPr bwMode="auto"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BA54050D-F9FC-4F9D-9913-DE35DDDD8182}" type="slidenum">
              <a:rPr lang="en-US" altLang="en-US" sz="1000"/>
              <a:t>52</a:t>
            </a:fld>
            <a:endParaRPr lang="en-US" altLang="en-US" sz="1000"/>
          </a:p>
        </p:txBody>
      </p:sp>
      <p:pic>
        <p:nvPicPr>
          <p:cNvPr id="319491" name="Picture 2">
            <a:extLst>
              <a:ext uri="{FF2B5EF4-FFF2-40B4-BE49-F238E27FC236}">
                <a16:creationId xmlns:a16="http://schemas.microsoft.com/office/drawing/2014/main" id="{E23CB75E-9A99-4E42-ABAC-DEE9AF6B30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9" t="49315"/>
          <a:stretch>
            <a:fillRect/>
          </a:stretch>
        </p:blipFill>
        <p:spPr bwMode="auto">
          <a:xfrm>
            <a:off x="2362200" y="615950"/>
            <a:ext cx="6705600" cy="258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9492" name="Picture 7">
            <a:extLst>
              <a:ext uri="{FF2B5EF4-FFF2-40B4-BE49-F238E27FC236}">
                <a16:creationId xmlns:a16="http://schemas.microsoft.com/office/drawing/2014/main" id="{D713CADA-437B-4F93-B984-BCB3F15A0F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9" t="46326" b="2864"/>
          <a:stretch>
            <a:fillRect/>
          </a:stretch>
        </p:blipFill>
        <p:spPr bwMode="auto">
          <a:xfrm>
            <a:off x="2362200" y="3810000"/>
            <a:ext cx="6705600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9494" name="TextBox 1">
            <a:extLst>
              <a:ext uri="{FF2B5EF4-FFF2-40B4-BE49-F238E27FC236}">
                <a16:creationId xmlns:a16="http://schemas.microsoft.com/office/drawing/2014/main" id="{A70B5CF7-35FC-47D7-93AF-C539A5B58D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0650" y="3914775"/>
            <a:ext cx="2246313" cy="1502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aseline="30000" dirty="0">
                <a:solidFill>
                  <a:srgbClr val="0000FF"/>
                </a:solidFill>
              </a:rPr>
              <a:t>2</a:t>
            </a:r>
            <a:r>
              <a:rPr lang="en-US" altLang="en-US" sz="1200" dirty="0"/>
              <a:t>Spiegelmikroskopische Aufnahme, </a:t>
            </a:r>
            <a:r>
              <a:rPr lang="en-US" altLang="en-US" sz="1200" b="1" dirty="0">
                <a:solidFill>
                  <a:srgbClr val="0000FF"/>
                </a:solidFill>
              </a:rPr>
              <a:t>Fuchs</a:t>
            </a:r>
            <a:r>
              <a:rPr lang="en-US" altLang="en-US" sz="1200" dirty="0"/>
              <a:t>. Beachten Sie den </a:t>
            </a:r>
            <a:r>
              <a:rPr lang="en-US" altLang="en-US" sz="1200" dirty="0" err="1"/>
              <a:t>Polymegatismus</a:t>
            </a:r>
            <a:r>
              <a:rPr lang="en-US" altLang="en-US" sz="1200" dirty="0"/>
              <a:t> und den Polymorphismus sowie die leeren Räume (= Guttae). </a:t>
            </a:r>
            <a:r>
              <a:rPr lang="en-US" altLang="en-US" sz="1200" dirty="0">
                <a:solidFill>
                  <a:srgbClr val="0000FF"/>
                </a:solidFill>
              </a:rPr>
              <a:t>Beachten Sie, dass die Zelldichte nur 1763/mm² beträgt.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2">
            <a:extLst>
              <a:ext uri="{FF2B5EF4-FFF2-40B4-BE49-F238E27FC236}">
                <a16:creationId xmlns:a16="http://schemas.microsoft.com/office/drawing/2014/main" id="{72565340-58FF-4DCC-9E0C-D401E70BEA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4050" y="228600"/>
            <a:ext cx="5238750" cy="64135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 b="1">
                <a:solidFill>
                  <a:srgbClr val="9900FF"/>
                </a:solidFill>
              </a:rPr>
              <a:t>Ist es ICE, PPMD oder Fuchs?</a:t>
            </a:r>
          </a:p>
          <a:p>
            <a:pPr algn="ctr" eaLnBrk="1" hangingPunct="1"/>
            <a:r>
              <a:rPr lang="en-US" altLang="en-US" sz="1200" b="1">
                <a:solidFill>
                  <a:srgbClr val="9900FF"/>
                </a:solidFill>
              </a:rPr>
              <a:t>Ordnen Sie jede Aussage der richtigen Erkrankung zu</a:t>
            </a:r>
          </a:p>
        </p:txBody>
      </p:sp>
      <p:sp>
        <p:nvSpPr>
          <p:cNvPr id="24579" name="Text Box 3">
            <a:extLst>
              <a:ext uri="{FF2B5EF4-FFF2-40B4-BE49-F238E27FC236}">
                <a16:creationId xmlns:a16="http://schemas.microsoft.com/office/drawing/2014/main" id="{BF7A59A2-B0BE-46DA-8D4D-1878D97CBF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009650"/>
            <a:ext cx="4683125" cy="1189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dirty="0"/>
              <a:t>ICE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--Im Wesentlichen immer einseitig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--Nicht familiär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--Häufiger bei Frauen als bei Männern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--„Hammered-Silver“-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Erscheinungsbild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dirty="0">
                <a:solidFill>
                  <a:srgbClr val="0000FF"/>
                </a:solidFill>
              </a:rPr>
              <a:t>--Starker Zusammenhang mit Glaukom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--Hornhautödem als charakteristisches Merkmal einiger Formen</a:t>
            </a:r>
          </a:p>
        </p:txBody>
      </p:sp>
      <p:sp>
        <p:nvSpPr>
          <p:cNvPr id="24580" name="Text Box 4">
            <a:extLst>
              <a:ext uri="{FF2B5EF4-FFF2-40B4-BE49-F238E27FC236}">
                <a16:creationId xmlns:a16="http://schemas.microsoft.com/office/drawing/2014/main" id="{C15A51E5-CFF8-4C09-9E05-34768D64BE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2879725"/>
            <a:ext cx="5551488" cy="163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PPMD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--Beidseitig, kann jedoch so asymmetrisch sein, dass es einseitig erscheint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--Autosomal-dominant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--Frauen = Männer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--Bänder, Bläschen, unterschiedliche Trübungen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--Leichter Zusammenhang mit Glaukom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--Ein Hornhautödem kann auftreten, ist jedoch kein charakteristisches Merkmal</a:t>
            </a:r>
          </a:p>
        </p:txBody>
      </p:sp>
      <p:sp>
        <p:nvSpPr>
          <p:cNvPr id="24581" name="Text Box 5">
            <a:extLst>
              <a:ext uri="{FF2B5EF4-FFF2-40B4-BE49-F238E27FC236}">
                <a16:creationId xmlns:a16="http://schemas.microsoft.com/office/drawing/2014/main" id="{1036762C-4C7B-43F1-A52D-A29A9EB67E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860925"/>
            <a:ext cx="3260725" cy="1643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Fuchs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--Praktisch immer beidseitig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--Autosomal-dominant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--Frauen &gt; Männer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--Guttae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--?Kein Zusammenhang mit Glaukom?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--Hornhautödem häufig</a:t>
            </a:r>
          </a:p>
        </p:txBody>
      </p:sp>
      <p:sp>
        <p:nvSpPr>
          <p:cNvPr id="24582" name="Slide Number Placeholder 1">
            <a:extLst>
              <a:ext uri="{FF2B5EF4-FFF2-40B4-BE49-F238E27FC236}">
                <a16:creationId xmlns:a16="http://schemas.microsoft.com/office/drawing/2014/main" id="{3A364FDA-7ADA-40D8-9C07-B73485B7E3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83C61CDB-1D4D-497A-B9B6-28548F6FB21A}" type="slidenum">
              <a:rPr lang="en-US" altLang="en-US"/>
              <a:t>53</a:t>
            </a:fld>
            <a:endParaRPr lang="en-US" altLang="en-US"/>
          </a:p>
        </p:txBody>
      </p:sp>
      <p:sp>
        <p:nvSpPr>
          <p:cNvPr id="9" name="Text Box 6">
            <a:extLst>
              <a:ext uri="{FF2B5EF4-FFF2-40B4-BE49-F238E27FC236}">
                <a16:creationId xmlns:a16="http://schemas.microsoft.com/office/drawing/2014/main" id="{C18674D8-6AD2-4DAB-BF9D-454C3DE31D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3400" y="2061588"/>
            <a:ext cx="4246547" cy="584775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 i="1" dirty="0">
                <a:solidFill>
                  <a:srgbClr val="0000FF"/>
                </a:solidFill>
              </a:rPr>
              <a:t>Wie stark ist dieser Zusammenhang?</a:t>
            </a:r>
            <a:endParaRPr lang="en-US" altLang="en-US" sz="1600" i="1" dirty="0">
              <a:solidFill>
                <a:srgbClr val="CCFFCC"/>
              </a:solidFill>
            </a:endParaRPr>
          </a:p>
          <a:p>
            <a:pPr eaLnBrk="1" hangingPunct="1"/>
            <a:r>
              <a:rPr lang="en-US" altLang="en-US" sz="1200" dirty="0">
                <a:solidFill>
                  <a:srgbClr val="CCFFCC"/>
                </a:solidFill>
              </a:rPr>
              <a:t>Sehr stark – 80 bis 100 % der ICE-Patienten leiden an einem Glaukom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2">
            <a:extLst>
              <a:ext uri="{FF2B5EF4-FFF2-40B4-BE49-F238E27FC236}">
                <a16:creationId xmlns:a16="http://schemas.microsoft.com/office/drawing/2014/main" id="{65E60F47-FF3F-44AB-AEC5-7B294B5248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4050" y="228600"/>
            <a:ext cx="5238750" cy="64135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 b="1">
                <a:solidFill>
                  <a:srgbClr val="9900FF"/>
                </a:solidFill>
              </a:rPr>
              <a:t>Ist es ICE, PPMD oder Fuchs?</a:t>
            </a:r>
          </a:p>
          <a:p>
            <a:pPr algn="ctr" eaLnBrk="1" hangingPunct="1"/>
            <a:r>
              <a:rPr lang="en-US" altLang="en-US" sz="1200" b="1">
                <a:solidFill>
                  <a:srgbClr val="9900FF"/>
                </a:solidFill>
              </a:rPr>
              <a:t>Ordnen Sie jede Aussage der richtigen Erkrankung zu</a:t>
            </a:r>
          </a:p>
        </p:txBody>
      </p:sp>
      <p:sp>
        <p:nvSpPr>
          <p:cNvPr id="25603" name="Text Box 3">
            <a:extLst>
              <a:ext uri="{FF2B5EF4-FFF2-40B4-BE49-F238E27FC236}">
                <a16:creationId xmlns:a16="http://schemas.microsoft.com/office/drawing/2014/main" id="{425F4957-B62B-439A-89B9-33D2FBDF2D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009650"/>
            <a:ext cx="4683125" cy="1189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dirty="0"/>
              <a:t>ICE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--Im Wesentlichen immer einseitig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--Nicht familiär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--Häufiger bei Frauen als bei Männern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--„Hammered-Silver“-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Erscheinungsbild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dirty="0">
                <a:solidFill>
                  <a:srgbClr val="0000FF"/>
                </a:solidFill>
              </a:rPr>
              <a:t>--Starker Zusammenhang mit Glaukom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--Hornhautödem als charakteristisches Merkmal einiger Formen</a:t>
            </a:r>
          </a:p>
        </p:txBody>
      </p:sp>
      <p:sp>
        <p:nvSpPr>
          <p:cNvPr id="25604" name="Text Box 4">
            <a:extLst>
              <a:ext uri="{FF2B5EF4-FFF2-40B4-BE49-F238E27FC236}">
                <a16:creationId xmlns:a16="http://schemas.microsoft.com/office/drawing/2014/main" id="{5A3E8729-3B00-4B9D-8E7F-8223EE858A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2879725"/>
            <a:ext cx="5551488" cy="163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PPMD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--Beidseitig, kann jedoch so asymmetrisch sein, dass es einseitig erscheint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--Autosomal-dominant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--Frauen = Männer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--Bänder, Bläschen, unterschiedliche Trübungen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--Leichter Zusammenhang mit Glaukom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--Ein Hornhautödem kann auftreten, ist jedoch kein charakteristisches Merkmal</a:t>
            </a:r>
          </a:p>
        </p:txBody>
      </p:sp>
      <p:sp>
        <p:nvSpPr>
          <p:cNvPr id="25605" name="Text Box 5">
            <a:extLst>
              <a:ext uri="{FF2B5EF4-FFF2-40B4-BE49-F238E27FC236}">
                <a16:creationId xmlns:a16="http://schemas.microsoft.com/office/drawing/2014/main" id="{CD5FF70A-35A6-4567-A456-8937DC64A2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860925"/>
            <a:ext cx="3260725" cy="1643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Fuchs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--Praktisch immer beidseitig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--Autosomal-dominant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--Frauen &gt; Männer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--Guttae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--?Kein Zusammenhang mit Glaukom?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--Hornhautödem häufig</a:t>
            </a:r>
          </a:p>
        </p:txBody>
      </p:sp>
      <p:sp>
        <p:nvSpPr>
          <p:cNvPr id="25606" name="Slide Number Placeholder 1">
            <a:extLst>
              <a:ext uri="{FF2B5EF4-FFF2-40B4-BE49-F238E27FC236}">
                <a16:creationId xmlns:a16="http://schemas.microsoft.com/office/drawing/2014/main" id="{5429DD0A-F77E-4B23-AF79-88F70DF106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AB80FAAC-F6E1-4F32-A8DC-96DD0F6D210B}" type="slidenum">
              <a:rPr lang="en-US" altLang="en-US"/>
              <a:t>54</a:t>
            </a:fld>
            <a:endParaRPr lang="en-US" altLang="en-US"/>
          </a:p>
        </p:txBody>
      </p:sp>
      <p:sp>
        <p:nvSpPr>
          <p:cNvPr id="25607" name="Text Box 6">
            <a:extLst>
              <a:ext uri="{FF2B5EF4-FFF2-40B4-BE49-F238E27FC236}">
                <a16:creationId xmlns:a16="http://schemas.microsoft.com/office/drawing/2014/main" id="{296E0EC9-728B-48BB-8039-884D54C319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3400" y="2061588"/>
            <a:ext cx="4246547" cy="584775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 i="1" dirty="0">
                <a:solidFill>
                  <a:srgbClr val="0000FF"/>
                </a:solidFill>
              </a:rPr>
              <a:t>Wie stark ist dieser Zusammenhang?</a:t>
            </a:r>
          </a:p>
          <a:p>
            <a:pPr eaLnBrk="1" hangingPunct="1"/>
            <a:r>
              <a:rPr lang="en-US" altLang="en-US" sz="1200" dirty="0">
                <a:solidFill>
                  <a:srgbClr val="0000FF"/>
                </a:solidFill>
              </a:rPr>
              <a:t>Sehr stark – 80 bis 100 % der ICE-Patienten leiden an einem Glaukom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2">
            <a:extLst>
              <a:ext uri="{FF2B5EF4-FFF2-40B4-BE49-F238E27FC236}">
                <a16:creationId xmlns:a16="http://schemas.microsoft.com/office/drawing/2014/main" id="{A1D93676-E322-47F7-8BD7-AB36C34864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4050" y="228600"/>
            <a:ext cx="5238750" cy="64135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 b="1">
                <a:solidFill>
                  <a:srgbClr val="9900FF"/>
                </a:solidFill>
              </a:rPr>
              <a:t>Ist es ICE, PPMD oder Fuchs?</a:t>
            </a:r>
          </a:p>
          <a:p>
            <a:pPr algn="ctr" eaLnBrk="1" hangingPunct="1"/>
            <a:r>
              <a:rPr lang="en-US" altLang="en-US" sz="1200" b="1">
                <a:solidFill>
                  <a:srgbClr val="9900FF"/>
                </a:solidFill>
              </a:rPr>
              <a:t>Ordnen Sie jede Aussage der richtigen Erkrankung zu</a:t>
            </a:r>
          </a:p>
        </p:txBody>
      </p:sp>
      <p:sp>
        <p:nvSpPr>
          <p:cNvPr id="26628" name="Text Box 3">
            <a:extLst>
              <a:ext uri="{FF2B5EF4-FFF2-40B4-BE49-F238E27FC236}">
                <a16:creationId xmlns:a16="http://schemas.microsoft.com/office/drawing/2014/main" id="{861EDBFF-6376-4D50-B1E2-B934D42168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009650"/>
            <a:ext cx="4683125" cy="1189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dirty="0"/>
              <a:t>ICE</a:t>
            </a:r>
            <a:endParaRPr lang="en-US" altLang="en-US" sz="16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--Im Wesentlichen immer einseitig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--Nicht familiär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--Häufiger bei Frauen als bei Männern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--„Hammered-Silver“-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Erscheinungsbild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--Starker Zusammenhang mit Glaukom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--Hornhautödem als charakteristisches Merkmal einiger Formen</a:t>
            </a:r>
          </a:p>
        </p:txBody>
      </p:sp>
      <p:sp>
        <p:nvSpPr>
          <p:cNvPr id="26629" name="Text Box 4">
            <a:extLst>
              <a:ext uri="{FF2B5EF4-FFF2-40B4-BE49-F238E27FC236}">
                <a16:creationId xmlns:a16="http://schemas.microsoft.com/office/drawing/2014/main" id="{530E0C67-9BA0-48AA-91E6-AE28DF5DD6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2879725"/>
            <a:ext cx="5551488" cy="163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dirty="0"/>
              <a:t>PPMD</a:t>
            </a:r>
            <a:endParaRPr lang="en-US" altLang="en-US" sz="16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--Beidseitig, kann jedoch so asymmetrisch sein, dass es einseitig erscheint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--Autosomal-dominant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--Frauen = Männer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--Bänder, Bläschen, unterschiedliche Trübungen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b="1" dirty="0">
                <a:solidFill>
                  <a:srgbClr val="0000FF"/>
                </a:solidFill>
              </a:rPr>
              <a:t>--Leichter Zusammenhang mit Glaukom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--Ein Hornhautödem kann auftreten, ist jedoch kein charakteristisches Merkmal</a:t>
            </a:r>
          </a:p>
        </p:txBody>
      </p:sp>
      <p:sp>
        <p:nvSpPr>
          <p:cNvPr id="26630" name="Text Box 5">
            <a:extLst>
              <a:ext uri="{FF2B5EF4-FFF2-40B4-BE49-F238E27FC236}">
                <a16:creationId xmlns:a16="http://schemas.microsoft.com/office/drawing/2014/main" id="{212A0DFA-C095-4197-A39C-497F8E5C54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860925"/>
            <a:ext cx="3260725" cy="1643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>
                <a:solidFill>
                  <a:schemeClr val="bg1">
                    <a:lumMod val="75000"/>
                  </a:schemeClr>
                </a:solidFill>
              </a:rPr>
              <a:t>Fuchs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--Praktisch immer beidseitig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--Autosomal-dominant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--Frauen &gt; Männer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--Guttae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--?Kein Zusammenhang mit Glaukom?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>
                <a:solidFill>
                  <a:schemeClr val="bg1">
                    <a:lumMod val="75000"/>
                  </a:schemeClr>
                </a:solidFill>
              </a:rPr>
              <a:t>--Hornhautödem häufig</a:t>
            </a:r>
          </a:p>
        </p:txBody>
      </p:sp>
      <p:sp>
        <p:nvSpPr>
          <p:cNvPr id="26632" name="Text Box 7">
            <a:extLst>
              <a:ext uri="{FF2B5EF4-FFF2-40B4-BE49-F238E27FC236}">
                <a16:creationId xmlns:a16="http://schemas.microsoft.com/office/drawing/2014/main" id="{6646E9C2-9223-47F9-A079-C017CB8DCD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4988" y="3835400"/>
            <a:ext cx="3373437" cy="584200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 i="1" dirty="0">
                <a:solidFill>
                  <a:schemeClr val="bg1"/>
                </a:solidFill>
              </a:rPr>
              <a:t>Wie gering ist die Prävalenz in diesem Fall?</a:t>
            </a:r>
          </a:p>
          <a:p>
            <a:pPr eaLnBrk="1" hangingPunct="1"/>
            <a:r>
              <a:rPr lang="en-US" altLang="en-US" sz="1200" dirty="0">
                <a:solidFill>
                  <a:srgbClr val="0070C0"/>
                </a:solidFill>
              </a:rPr>
              <a:t>~25 % der PPMD-Patienten leiden an einem Glaukom</a:t>
            </a:r>
          </a:p>
        </p:txBody>
      </p:sp>
      <p:sp>
        <p:nvSpPr>
          <p:cNvPr id="26633" name="Slide Number Placeholder 1">
            <a:extLst>
              <a:ext uri="{FF2B5EF4-FFF2-40B4-BE49-F238E27FC236}">
                <a16:creationId xmlns:a16="http://schemas.microsoft.com/office/drawing/2014/main" id="{727C2812-742D-4A63-87E3-7F05F8D502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DA71C00-A07D-4939-B3B0-F408D58BECBF}" type="slidenum">
              <a:rPr lang="en-US" altLang="en-US"/>
              <a:t>55</a:t>
            </a:fld>
            <a:endParaRPr lang="en-US" altLang="en-US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2">
            <a:extLst>
              <a:ext uri="{FF2B5EF4-FFF2-40B4-BE49-F238E27FC236}">
                <a16:creationId xmlns:a16="http://schemas.microsoft.com/office/drawing/2014/main" id="{978FB300-52CA-42EB-A59A-00C879FCAE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4050" y="228600"/>
            <a:ext cx="5238750" cy="64135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 b="1">
                <a:solidFill>
                  <a:srgbClr val="9900FF"/>
                </a:solidFill>
              </a:rPr>
              <a:t>Ist es ICE, PPMD oder Fuchs?</a:t>
            </a:r>
          </a:p>
          <a:p>
            <a:pPr algn="ctr" eaLnBrk="1" hangingPunct="1"/>
            <a:r>
              <a:rPr lang="en-US" altLang="en-US" sz="1200" b="1">
                <a:solidFill>
                  <a:srgbClr val="9900FF"/>
                </a:solidFill>
              </a:rPr>
              <a:t>Ordnen Sie jede Aussage der richtigen Erkrankung zu</a:t>
            </a:r>
          </a:p>
        </p:txBody>
      </p:sp>
      <p:sp>
        <p:nvSpPr>
          <p:cNvPr id="27651" name="Text Box 3">
            <a:extLst>
              <a:ext uri="{FF2B5EF4-FFF2-40B4-BE49-F238E27FC236}">
                <a16:creationId xmlns:a16="http://schemas.microsoft.com/office/drawing/2014/main" id="{EF3585E6-F24D-4A3C-8892-1960DCD879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009650"/>
            <a:ext cx="4683125" cy="1189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dirty="0"/>
              <a:t>ICE</a:t>
            </a:r>
            <a:endParaRPr lang="en-US" altLang="en-US" sz="16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--Im Wesentlichen immer einseitig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--Nicht familiär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--Häufiger bei Frauen als bei Männern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--„Hammered-Silver“-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Erscheinungsbild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--Starker Zusammenhang mit Glaukom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--Hornhautödem als charakteristisches Merkmal einiger Formen</a:t>
            </a:r>
          </a:p>
        </p:txBody>
      </p:sp>
      <p:sp>
        <p:nvSpPr>
          <p:cNvPr id="27652" name="Text Box 4">
            <a:extLst>
              <a:ext uri="{FF2B5EF4-FFF2-40B4-BE49-F238E27FC236}">
                <a16:creationId xmlns:a16="http://schemas.microsoft.com/office/drawing/2014/main" id="{3926A334-0AD9-4C36-8531-65EDBF9949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2879725"/>
            <a:ext cx="5551488" cy="163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dirty="0"/>
              <a:t>PPMD</a:t>
            </a:r>
            <a:endParaRPr lang="en-US" altLang="en-US" sz="16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--Beidseitig, kann jedoch so asymmetrisch sein, dass es einseitig erscheint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--Autosomal-dominant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--Frauen = Männer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--Bänder, Bläschen, unterschiedliche Trübungen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b="1" dirty="0">
                <a:solidFill>
                  <a:srgbClr val="0000FF"/>
                </a:solidFill>
              </a:rPr>
              <a:t>--Leichter Zusammenhang mit Glaukom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--Ein Hornhautödem kann auftreten, ist jedoch kein charakteristisches Merkmal</a:t>
            </a:r>
          </a:p>
        </p:txBody>
      </p:sp>
      <p:sp>
        <p:nvSpPr>
          <p:cNvPr id="27653" name="Text Box 5">
            <a:extLst>
              <a:ext uri="{FF2B5EF4-FFF2-40B4-BE49-F238E27FC236}">
                <a16:creationId xmlns:a16="http://schemas.microsoft.com/office/drawing/2014/main" id="{83EA02C4-D832-4AEF-BF2A-AE765BE1EB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860925"/>
            <a:ext cx="3260725" cy="1643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Fuchs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--Praktisch immer beidseitig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--Autosomal-dominant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--Frauen &gt; Männer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--Guttae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--?Kein Zusammenhang mit Glaukom?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--Hornhautödem häufig</a:t>
            </a:r>
          </a:p>
        </p:txBody>
      </p:sp>
      <p:sp>
        <p:nvSpPr>
          <p:cNvPr id="27654" name="Text Box 7">
            <a:extLst>
              <a:ext uri="{FF2B5EF4-FFF2-40B4-BE49-F238E27FC236}">
                <a16:creationId xmlns:a16="http://schemas.microsoft.com/office/drawing/2014/main" id="{4FB0EEF3-D3E3-438B-A473-2885267A42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4988" y="3835400"/>
            <a:ext cx="3373437" cy="584200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 i="1" dirty="0">
                <a:solidFill>
                  <a:schemeClr val="bg1"/>
                </a:solidFill>
              </a:rPr>
              <a:t>Wie gering ist die Prävalenz in diesem Fall?</a:t>
            </a:r>
          </a:p>
          <a:p>
            <a:pPr eaLnBrk="1" hangingPunct="1"/>
            <a:r>
              <a:rPr lang="en-US" altLang="en-US" sz="1200" dirty="0">
                <a:solidFill>
                  <a:schemeClr val="bg1"/>
                </a:solidFill>
              </a:rPr>
              <a:t>~25 % der PPMD-Patienten leiden an einem Glaukom</a:t>
            </a:r>
          </a:p>
        </p:txBody>
      </p:sp>
      <p:sp>
        <p:nvSpPr>
          <p:cNvPr id="27655" name="Slide Number Placeholder 1">
            <a:extLst>
              <a:ext uri="{FF2B5EF4-FFF2-40B4-BE49-F238E27FC236}">
                <a16:creationId xmlns:a16="http://schemas.microsoft.com/office/drawing/2014/main" id="{CD8DACD8-E10D-4399-84B3-585061453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C9E2E8FB-DFB6-41F9-9324-DCA5138E77E9}" type="slidenum">
              <a:rPr lang="en-US" altLang="en-US"/>
              <a:t>56</a:t>
            </a:fld>
            <a:endParaRPr lang="en-US" altLang="en-US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Text Box 2">
            <a:extLst>
              <a:ext uri="{FF2B5EF4-FFF2-40B4-BE49-F238E27FC236}">
                <a16:creationId xmlns:a16="http://schemas.microsoft.com/office/drawing/2014/main" id="{C09269AE-2E46-4DBA-8AB3-4EDDAF6551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4050" y="228600"/>
            <a:ext cx="5238750" cy="64135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 b="1">
                <a:solidFill>
                  <a:srgbClr val="9900FF"/>
                </a:solidFill>
              </a:rPr>
              <a:t>Ist es ICE, PPMD oder Fuchs?</a:t>
            </a:r>
          </a:p>
          <a:p>
            <a:pPr algn="ctr" eaLnBrk="1" hangingPunct="1"/>
            <a:r>
              <a:rPr lang="en-US" altLang="en-US" sz="1200" b="1">
                <a:solidFill>
                  <a:srgbClr val="9900FF"/>
                </a:solidFill>
              </a:rPr>
              <a:t>Ordnen Sie jede Aussage der richtigen Erkrankung zu</a:t>
            </a:r>
          </a:p>
        </p:txBody>
      </p:sp>
      <p:sp>
        <p:nvSpPr>
          <p:cNvPr id="28676" name="Text Box 3">
            <a:extLst>
              <a:ext uri="{FF2B5EF4-FFF2-40B4-BE49-F238E27FC236}">
                <a16:creationId xmlns:a16="http://schemas.microsoft.com/office/drawing/2014/main" id="{FE2E3107-CDDC-4FC6-9757-72A1D3A5ED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009650"/>
            <a:ext cx="4683125" cy="1189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dirty="0"/>
              <a:t>ICE</a:t>
            </a:r>
            <a:endParaRPr lang="en-US" altLang="en-US" sz="16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--Im Wesentlichen immer einseitig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--Nicht familiär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--Häufiger bei Frauen als bei Männern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--„Hammered-Silver“-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Erscheinungsbild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--Starker Zusammenhang mit Glaukom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--Hornhautödem als charakteristisches Merkmal einiger Formen</a:t>
            </a:r>
          </a:p>
        </p:txBody>
      </p:sp>
      <p:sp>
        <p:nvSpPr>
          <p:cNvPr id="28677" name="Text Box 4">
            <a:extLst>
              <a:ext uri="{FF2B5EF4-FFF2-40B4-BE49-F238E27FC236}">
                <a16:creationId xmlns:a16="http://schemas.microsoft.com/office/drawing/2014/main" id="{9AB59CAB-E118-4295-98FD-C9F3BA60F0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2879725"/>
            <a:ext cx="5551488" cy="163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dirty="0"/>
              <a:t>PPMD</a:t>
            </a:r>
            <a:endParaRPr lang="en-US" altLang="en-US" sz="16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--Beidseitig, kann jedoch so asymmetrisch sein, dass es einseitig erscheint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--Autosomal-dominant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--Frauen = Männer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--Bänder, Bläschen, unterschiedliche Trübungen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--Leichter Zusammenhang mit Glaukom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--Ein Hornhautödem kann auftreten, ist jedoch kein charakteristisches Merkmal</a:t>
            </a:r>
          </a:p>
        </p:txBody>
      </p:sp>
      <p:sp>
        <p:nvSpPr>
          <p:cNvPr id="28678" name="Text Box 5">
            <a:extLst>
              <a:ext uri="{FF2B5EF4-FFF2-40B4-BE49-F238E27FC236}">
                <a16:creationId xmlns:a16="http://schemas.microsoft.com/office/drawing/2014/main" id="{2618E07F-037C-4E0C-A460-246D4172BF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860925"/>
            <a:ext cx="3516313" cy="1643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dirty="0"/>
              <a:t>Fuchs</a:t>
            </a:r>
            <a:endParaRPr lang="en-US" altLang="en-US" sz="16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--Praktisch immer beidseitig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--Autosomal-dominant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--Frauen &gt; Männer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--Guttae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b="1" dirty="0">
                <a:solidFill>
                  <a:srgbClr val="0000FF"/>
                </a:solidFill>
              </a:rPr>
              <a:t>--?Kein Zusammenhang mit Glaukom?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--Hornhautödem häufig</a:t>
            </a:r>
          </a:p>
        </p:txBody>
      </p:sp>
      <p:sp>
        <p:nvSpPr>
          <p:cNvPr id="28681" name="Slide Number Placeholder 1">
            <a:extLst>
              <a:ext uri="{FF2B5EF4-FFF2-40B4-BE49-F238E27FC236}">
                <a16:creationId xmlns:a16="http://schemas.microsoft.com/office/drawing/2014/main" id="{D3DC4657-F427-4E2F-BAE5-5992854817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1226B620-24E2-4DCC-AE59-9E99556096AC}" type="slidenum">
              <a:rPr lang="en-US" altLang="en-US"/>
              <a:t>57</a:t>
            </a:fld>
            <a:endParaRPr lang="en-US" altLang="en-US"/>
          </a:p>
        </p:txBody>
      </p:sp>
      <p:sp>
        <p:nvSpPr>
          <p:cNvPr id="10" name="Text Box 8">
            <a:extLst>
              <a:ext uri="{FF2B5EF4-FFF2-40B4-BE49-F238E27FC236}">
                <a16:creationId xmlns:a16="http://schemas.microsoft.com/office/drawing/2014/main" id="{C859D839-77E5-402D-A877-BE7D3672D2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1000" y="5786230"/>
            <a:ext cx="3962400" cy="830997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 i="1" dirty="0">
                <a:solidFill>
                  <a:srgbClr val="0000FF"/>
                </a:solidFill>
              </a:rPr>
              <a:t>Warum diese Unklarheit?</a:t>
            </a:r>
            <a:endParaRPr lang="en-US" altLang="en-US" sz="1600" i="1" dirty="0">
              <a:solidFill>
                <a:schemeClr val="accent5">
                  <a:lumMod val="75000"/>
                </a:schemeClr>
              </a:solidFill>
            </a:endParaRPr>
          </a:p>
          <a:p>
            <a:pPr eaLnBrk="1" hangingPunct="1"/>
            <a:r>
              <a:rPr lang="en-US" altLang="en-US" sz="1200" dirty="0">
                <a:solidFill>
                  <a:schemeClr val="accent5">
                    <a:lumMod val="75000"/>
                  </a:schemeClr>
                </a:solidFill>
              </a:rPr>
              <a:t>Experten sind sich uneinig, ob ein Zusammenhang zwischen </a:t>
            </a:r>
            <a:r>
              <a:rPr lang="en-US" altLang="en-US" sz="1200" dirty="0" err="1">
                <a:solidFill>
                  <a:schemeClr val="accent5">
                    <a:lumMod val="75000"/>
                  </a:schemeClr>
                </a:solidFill>
              </a:rPr>
              <a:t>Fuchs’-Syndrom </a:t>
            </a:r>
            <a:r>
              <a:rPr lang="en-US" altLang="en-US" sz="1200" dirty="0">
                <a:solidFill>
                  <a:schemeClr val="accent5">
                    <a:lumMod val="75000"/>
                  </a:schemeClr>
                </a:solidFill>
              </a:rPr>
              <a:t>und Glaukom besteht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2">
            <a:extLst>
              <a:ext uri="{FF2B5EF4-FFF2-40B4-BE49-F238E27FC236}">
                <a16:creationId xmlns:a16="http://schemas.microsoft.com/office/drawing/2014/main" id="{84F9080B-0F92-443D-99EE-4CD32F7B27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4050" y="228600"/>
            <a:ext cx="5238750" cy="64135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 b="1">
                <a:solidFill>
                  <a:srgbClr val="9900FF"/>
                </a:solidFill>
              </a:rPr>
              <a:t>Ist es ICE, PPMD oder Fuchs?</a:t>
            </a:r>
          </a:p>
          <a:p>
            <a:pPr algn="ctr" eaLnBrk="1" hangingPunct="1"/>
            <a:r>
              <a:rPr lang="en-US" altLang="en-US" sz="1200" b="1">
                <a:solidFill>
                  <a:srgbClr val="9900FF"/>
                </a:solidFill>
              </a:rPr>
              <a:t>Ordnen Sie jede Aussage der richtigen Erkrankung zu</a:t>
            </a:r>
          </a:p>
        </p:txBody>
      </p:sp>
      <p:sp>
        <p:nvSpPr>
          <p:cNvPr id="29699" name="Text Box 3">
            <a:extLst>
              <a:ext uri="{FF2B5EF4-FFF2-40B4-BE49-F238E27FC236}">
                <a16:creationId xmlns:a16="http://schemas.microsoft.com/office/drawing/2014/main" id="{58165BB3-14C0-4739-86E6-828BAFFCA2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009650"/>
            <a:ext cx="4683125" cy="1189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dirty="0"/>
              <a:t>ICE</a:t>
            </a:r>
            <a:endParaRPr lang="en-US" altLang="en-US" sz="16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--Im Wesentlichen immer einseitig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--Nicht familiär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--Häufiger bei Frauen als bei Männern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--„Hammered-Silver“-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Erscheinungsbild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--Starker Zusammenhang mit Glaukom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--Hornhautödem als charakteristisches Merkmal einiger Formen</a:t>
            </a:r>
          </a:p>
        </p:txBody>
      </p:sp>
      <p:sp>
        <p:nvSpPr>
          <p:cNvPr id="29700" name="Text Box 4">
            <a:extLst>
              <a:ext uri="{FF2B5EF4-FFF2-40B4-BE49-F238E27FC236}">
                <a16:creationId xmlns:a16="http://schemas.microsoft.com/office/drawing/2014/main" id="{1E32B8DB-2778-473A-AC46-2F58FB8642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2879725"/>
            <a:ext cx="5551488" cy="163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dirty="0"/>
              <a:t>PPMD</a:t>
            </a:r>
            <a:endParaRPr lang="en-US" altLang="en-US" sz="1600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--Beidseitig, kann jedoch so asymmetrisch sein, dass es einseitig erscheint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--Autosomal-dominant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--Frauen = Männer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--Bänder, Bläschen, unterschiedliche Trübungen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--Leichter Zusammenhang mit Glaukom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--Ein Hornhautödem kann auftreten, ist jedoch kein charakteristisches Merkmal</a:t>
            </a:r>
          </a:p>
        </p:txBody>
      </p:sp>
      <p:sp>
        <p:nvSpPr>
          <p:cNvPr id="29701" name="Text Box 5">
            <a:extLst>
              <a:ext uri="{FF2B5EF4-FFF2-40B4-BE49-F238E27FC236}">
                <a16:creationId xmlns:a16="http://schemas.microsoft.com/office/drawing/2014/main" id="{52959CB2-4CDC-405F-A34B-857B1E203F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860925"/>
            <a:ext cx="3516313" cy="1643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dirty="0"/>
              <a:t>Fuchs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--Praktisch immer beidseitig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--Autosomal-dominant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--Frauen &gt; Männer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--Guttae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b="1" dirty="0">
                <a:solidFill>
                  <a:srgbClr val="0000FF"/>
                </a:solidFill>
              </a:rPr>
              <a:t>--?Kein Zusammenhang mit Glaukom?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rgbClr val="B2B2B2"/>
                </a:solidFill>
              </a:rPr>
              <a:t>--Hornhautödem häufig</a:t>
            </a:r>
          </a:p>
        </p:txBody>
      </p:sp>
      <p:sp>
        <p:nvSpPr>
          <p:cNvPr id="29703" name="Text Box 8">
            <a:extLst>
              <a:ext uri="{FF2B5EF4-FFF2-40B4-BE49-F238E27FC236}">
                <a16:creationId xmlns:a16="http://schemas.microsoft.com/office/drawing/2014/main" id="{2056E94A-573C-4982-A281-B5F6D3880F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1000" y="5786230"/>
            <a:ext cx="3962400" cy="579646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 i="1" dirty="0">
                <a:solidFill>
                  <a:srgbClr val="0000FF"/>
                </a:solidFill>
              </a:rPr>
              <a:t>Warum diese Unklarheit?</a:t>
            </a:r>
          </a:p>
          <a:p>
            <a:pPr eaLnBrk="1" hangingPunct="1"/>
            <a:r>
              <a:rPr lang="en-US" altLang="en-US" sz="1200" dirty="0">
                <a:solidFill>
                  <a:srgbClr val="0000FF"/>
                </a:solidFill>
              </a:rPr>
              <a:t>Experten sind sich uneinig, ob ein Zusammenhang </a:t>
            </a:r>
            <a:r>
              <a:rPr lang="en-US" altLang="en-US" sz="1200" dirty="0" err="1">
                <a:solidFill>
                  <a:srgbClr val="0000FF"/>
                </a:solidFill>
              </a:rPr>
              <a:t>zwischen</a:t>
            </a:r>
            <a:r>
              <a:rPr lang="en-US" altLang="en-US" sz="1200">
                <a:solidFill>
                  <a:srgbClr val="0000FF"/>
                </a:solidFill>
              </a:rPr>
              <a:t> Fuchs </a:t>
            </a:r>
            <a:r>
              <a:rPr lang="en-US" altLang="en-US" sz="1200" dirty="0">
                <a:solidFill>
                  <a:srgbClr val="0000FF"/>
                </a:solidFill>
              </a:rPr>
              <a:t>und Glaukom besteht</a:t>
            </a:r>
          </a:p>
        </p:txBody>
      </p:sp>
      <p:sp>
        <p:nvSpPr>
          <p:cNvPr id="29704" name="Slide Number Placeholder 1">
            <a:extLst>
              <a:ext uri="{FF2B5EF4-FFF2-40B4-BE49-F238E27FC236}">
                <a16:creationId xmlns:a16="http://schemas.microsoft.com/office/drawing/2014/main" id="{DC757A5E-E400-4DD9-97D7-F23045E64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C89C3DA6-CBE3-45F2-90A5-26AC12A0199B}" type="slidenum">
              <a:rPr lang="en-US" altLang="en-US"/>
              <a:t>58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396744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>
            <a:extLst>
              <a:ext uri="{FF2B5EF4-FFF2-40B4-BE49-F238E27FC236}">
                <a16:creationId xmlns:a16="http://schemas.microsoft.com/office/drawing/2014/main" id="{C2945A9D-9275-42D6-88BE-8976C389C8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4050" y="228600"/>
            <a:ext cx="5238750" cy="64135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 b="1">
                <a:solidFill>
                  <a:srgbClr val="9900FF"/>
                </a:solidFill>
              </a:rPr>
              <a:t>Ist es ICE, PPMD oder Fuchs?</a:t>
            </a:r>
          </a:p>
          <a:p>
            <a:pPr algn="ctr" eaLnBrk="1" hangingPunct="1"/>
            <a:r>
              <a:rPr lang="en-US" altLang="en-US" sz="1200" b="1">
                <a:solidFill>
                  <a:srgbClr val="9900FF"/>
                </a:solidFill>
              </a:rPr>
              <a:t>Ordnen Sie jede Aussage der richtigen Erkrankung zu</a:t>
            </a:r>
          </a:p>
        </p:txBody>
      </p:sp>
      <p:sp>
        <p:nvSpPr>
          <p:cNvPr id="8195" name="Text Box 3">
            <a:extLst>
              <a:ext uri="{FF2B5EF4-FFF2-40B4-BE49-F238E27FC236}">
                <a16:creationId xmlns:a16="http://schemas.microsoft.com/office/drawing/2014/main" id="{83BDA031-F456-475F-9D85-D90185FC49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009650"/>
            <a:ext cx="2844800" cy="754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/>
              <a:t>ICE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/>
              <a:t>--Im Wesentlichen immer einseitig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b="1">
                <a:solidFill>
                  <a:srgbClr val="0000FF"/>
                </a:solidFill>
              </a:rPr>
              <a:t>--Nicht familiär</a:t>
            </a:r>
          </a:p>
        </p:txBody>
      </p:sp>
      <p:sp>
        <p:nvSpPr>
          <p:cNvPr id="8196" name="Text Box 5">
            <a:extLst>
              <a:ext uri="{FF2B5EF4-FFF2-40B4-BE49-F238E27FC236}">
                <a16:creationId xmlns:a16="http://schemas.microsoft.com/office/drawing/2014/main" id="{6C3BE2C8-8DEE-42DF-9F70-A78A94E4BA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2879725"/>
            <a:ext cx="5551488" cy="754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/>
              <a:t>PPMD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/>
              <a:t>--Beidseitig, kann jedoch so asymmetrisch sein, dass es einseitig erscheint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b="1">
                <a:solidFill>
                  <a:srgbClr val="0000FF"/>
                </a:solidFill>
              </a:rPr>
              <a:t>--Autosomal-dominant</a:t>
            </a:r>
          </a:p>
        </p:txBody>
      </p:sp>
      <p:sp>
        <p:nvSpPr>
          <p:cNvPr id="8197" name="Text Box 6">
            <a:extLst>
              <a:ext uri="{FF2B5EF4-FFF2-40B4-BE49-F238E27FC236}">
                <a16:creationId xmlns:a16="http://schemas.microsoft.com/office/drawing/2014/main" id="{00511E20-3F10-47BD-A775-4CB3D8C469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860925"/>
            <a:ext cx="2732088" cy="754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/>
              <a:t>Fuchs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/>
              <a:t>--Im Wesentlichen immer bilateral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b="1">
                <a:solidFill>
                  <a:srgbClr val="0000FF"/>
                </a:solidFill>
              </a:rPr>
              <a:t>--Autosomal-dominant</a:t>
            </a:r>
          </a:p>
        </p:txBody>
      </p:sp>
      <p:sp>
        <p:nvSpPr>
          <p:cNvPr id="8198" name="Slide Number Placeholder 1">
            <a:extLst>
              <a:ext uri="{FF2B5EF4-FFF2-40B4-BE49-F238E27FC236}">
                <a16:creationId xmlns:a16="http://schemas.microsoft.com/office/drawing/2014/main" id="{655A9324-D835-4597-ACC2-56F50C40B5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1218A7A8-843E-42A8-B7BB-10C920B496D1}" type="slidenum">
              <a:rPr lang="en-US" altLang="en-US"/>
              <a:t>6</a:t>
            </a:fld>
            <a:endParaRPr lang="en-US" altLang="en-US"/>
          </a:p>
        </p:txBody>
      </p:sp>
      <p:sp>
        <p:nvSpPr>
          <p:cNvPr id="7" name="Text Box 7">
            <a:extLst>
              <a:ext uri="{FF2B5EF4-FFF2-40B4-BE49-F238E27FC236}">
                <a16:creationId xmlns:a16="http://schemas.microsoft.com/office/drawing/2014/main" id="{5458EC05-DFF4-4C3C-973D-658BD50D1D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4400" y="1528763"/>
            <a:ext cx="3244850" cy="862012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 b="1" dirty="0" err="1">
                <a:solidFill>
                  <a:srgbClr val="0000FF"/>
                </a:solidFill>
              </a:rPr>
              <a:t>Ätiologie</a:t>
            </a:r>
            <a:r>
              <a:rPr lang="en-US" altLang="en-US" sz="1200" dirty="0">
                <a:solidFill>
                  <a:srgbClr val="0000FF"/>
                </a:solidFill>
              </a:rPr>
              <a:t>: Das </a:t>
            </a:r>
            <a:r>
              <a:rPr lang="en-US" altLang="en-US" sz="1200" dirty="0" err="1">
                <a:solidFill>
                  <a:srgbClr val="0000FF"/>
                </a:solidFill>
              </a:rPr>
              <a:t>heißt</a:t>
            </a:r>
            <a:r>
              <a:rPr lang="en-US" altLang="en-US" sz="1200" dirty="0">
                <a:solidFill>
                  <a:srgbClr val="0000FF"/>
                </a:solidFill>
              </a:rPr>
              <a:t>…</a:t>
            </a:r>
          </a:p>
          <a:p>
            <a:pPr eaLnBrk="1" hangingPunct="1"/>
            <a:r>
              <a:rPr lang="en-US" altLang="en-US" sz="1200" i="1" dirty="0">
                <a:solidFill>
                  <a:srgbClr val="0000FF"/>
                </a:solidFill>
              </a:rPr>
              <a:t>--Autosomal-dominant (</a:t>
            </a:r>
            <a:r>
              <a:rPr lang="en-US" altLang="en-US" sz="1200" i="1" dirty="0" err="1">
                <a:solidFill>
                  <a:srgbClr val="0000FF"/>
                </a:solidFill>
              </a:rPr>
              <a:t>beide</a:t>
            </a:r>
            <a:r>
              <a:rPr lang="en-US" altLang="en-US" sz="1200" i="1" dirty="0">
                <a:solidFill>
                  <a:srgbClr val="0000FF"/>
                </a:solidFill>
              </a:rPr>
              <a:t>)</a:t>
            </a:r>
          </a:p>
          <a:p>
            <a:pPr eaLnBrk="1" hangingPunct="1"/>
            <a:r>
              <a:rPr lang="en-US" altLang="en-US" sz="1200" i="1" dirty="0">
                <a:solidFill>
                  <a:srgbClr val="0000FF"/>
                </a:solidFill>
              </a:rPr>
              <a:t>--Nicht </a:t>
            </a:r>
            <a:r>
              <a:rPr lang="en-US" altLang="en-US" sz="1200" i="1" dirty="0" err="1">
                <a:solidFill>
                  <a:srgbClr val="0000FF"/>
                </a:solidFill>
              </a:rPr>
              <a:t>familiär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>
            <a:extLst>
              <a:ext uri="{FF2B5EF4-FFF2-40B4-BE49-F238E27FC236}">
                <a16:creationId xmlns:a16="http://schemas.microsoft.com/office/drawing/2014/main" id="{D2F66295-F23C-4A5C-8A8D-CF885FD638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4050" y="228600"/>
            <a:ext cx="5238750" cy="64135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 b="1">
                <a:solidFill>
                  <a:srgbClr val="9900FF"/>
                </a:solidFill>
              </a:rPr>
              <a:t>Ist es ICE, PPMD oder Fuchs?</a:t>
            </a:r>
          </a:p>
          <a:p>
            <a:pPr algn="ctr" eaLnBrk="1" hangingPunct="1"/>
            <a:r>
              <a:rPr lang="en-US" altLang="en-US" sz="1200" b="1">
                <a:solidFill>
                  <a:srgbClr val="9900FF"/>
                </a:solidFill>
              </a:rPr>
              <a:t>Ordnen Sie jede Aussage der richtigen Erkrankung zu</a:t>
            </a:r>
          </a:p>
        </p:txBody>
      </p:sp>
      <p:sp>
        <p:nvSpPr>
          <p:cNvPr id="9219" name="Text Box 3">
            <a:extLst>
              <a:ext uri="{FF2B5EF4-FFF2-40B4-BE49-F238E27FC236}">
                <a16:creationId xmlns:a16="http://schemas.microsoft.com/office/drawing/2014/main" id="{81E2E027-81D8-407D-AA46-2BEA08625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009650"/>
            <a:ext cx="2844800" cy="974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/>
              <a:t>ICE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/>
              <a:t>--Im Wesentlichen immer einseitig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/>
              <a:t>--Nicht familiär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/>
              <a:t>--</a:t>
            </a:r>
          </a:p>
        </p:txBody>
      </p:sp>
      <p:sp>
        <p:nvSpPr>
          <p:cNvPr id="9220" name="Text Box 5">
            <a:extLst>
              <a:ext uri="{FF2B5EF4-FFF2-40B4-BE49-F238E27FC236}">
                <a16:creationId xmlns:a16="http://schemas.microsoft.com/office/drawing/2014/main" id="{D785CAF5-F379-4C04-929C-6E71C9D8BE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2879725"/>
            <a:ext cx="5551488" cy="974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/>
              <a:t>PPMD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/>
              <a:t>--Beidseitig, kann jedoch so asymmetrisch sein, dass es einseitig erscheint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/>
              <a:t>--Autosomal-dominant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/>
              <a:t>--</a:t>
            </a:r>
          </a:p>
        </p:txBody>
      </p:sp>
      <p:sp>
        <p:nvSpPr>
          <p:cNvPr id="9221" name="Text Box 6">
            <a:extLst>
              <a:ext uri="{FF2B5EF4-FFF2-40B4-BE49-F238E27FC236}">
                <a16:creationId xmlns:a16="http://schemas.microsoft.com/office/drawing/2014/main" id="{B5948E14-090C-43E0-A1F7-DC24C993F8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860925"/>
            <a:ext cx="2732088" cy="974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/>
              <a:t>Fuchs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/>
              <a:t>--Im Wesentlichen immer beidseitig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/>
              <a:t>--Autosomal-dominant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/>
              <a:t>--</a:t>
            </a:r>
            <a:endParaRPr lang="en-US" altLang="en-US" sz="1600">
              <a:solidFill>
                <a:srgbClr val="0000FF"/>
              </a:solidFill>
            </a:endParaRPr>
          </a:p>
        </p:txBody>
      </p:sp>
      <p:sp>
        <p:nvSpPr>
          <p:cNvPr id="9222" name="Text Box 7">
            <a:extLst>
              <a:ext uri="{FF2B5EF4-FFF2-40B4-BE49-F238E27FC236}">
                <a16:creationId xmlns:a16="http://schemas.microsoft.com/office/drawing/2014/main" id="{B6874CC0-5B34-4DB1-AD97-F5F38E6E8F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4400" y="1497013"/>
            <a:ext cx="3595688" cy="1108075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 b="1">
                <a:solidFill>
                  <a:srgbClr val="0000FF"/>
                </a:solidFill>
              </a:rPr>
              <a:t>Geschlechtspräferenz</a:t>
            </a:r>
            <a:r>
              <a:rPr lang="en-US" altLang="en-US" sz="1200">
                <a:solidFill>
                  <a:srgbClr val="0000FF"/>
                </a:solidFill>
              </a:rPr>
              <a:t>: Das heißt…</a:t>
            </a:r>
          </a:p>
          <a:p>
            <a:pPr eaLnBrk="1" hangingPunct="1"/>
            <a:r>
              <a:rPr lang="en-US" altLang="en-US" sz="1200" i="1">
                <a:solidFill>
                  <a:srgbClr val="0000FF"/>
                </a:solidFill>
              </a:rPr>
              <a:t>--Frauen &gt; Männer</a:t>
            </a:r>
          </a:p>
          <a:p>
            <a:pPr eaLnBrk="1" hangingPunct="1"/>
            <a:r>
              <a:rPr lang="en-US" altLang="en-US" sz="1200" i="1">
                <a:solidFill>
                  <a:srgbClr val="0000FF"/>
                </a:solidFill>
              </a:rPr>
              <a:t>--Frauen &gt; Männer</a:t>
            </a:r>
          </a:p>
          <a:p>
            <a:pPr eaLnBrk="1" hangingPunct="1"/>
            <a:r>
              <a:rPr lang="en-US" altLang="en-US" sz="1200" i="1">
                <a:solidFill>
                  <a:srgbClr val="0000FF"/>
                </a:solidFill>
              </a:rPr>
              <a:t>--Frauen = Männer</a:t>
            </a:r>
          </a:p>
        </p:txBody>
      </p:sp>
      <p:sp>
        <p:nvSpPr>
          <p:cNvPr id="9223" name="Slide Number Placeholder 1">
            <a:extLst>
              <a:ext uri="{FF2B5EF4-FFF2-40B4-BE49-F238E27FC236}">
                <a16:creationId xmlns:a16="http://schemas.microsoft.com/office/drawing/2014/main" id="{206D03D0-E13F-4332-9525-6EA3A03BC8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A1196AFE-5BCA-4657-9BBA-A4996D76B837}" type="slidenum">
              <a:rPr lang="en-US" altLang="en-US"/>
              <a:t>7</a:t>
            </a:fld>
            <a:endParaRPr lang="en-US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>
            <a:extLst>
              <a:ext uri="{FF2B5EF4-FFF2-40B4-BE49-F238E27FC236}">
                <a16:creationId xmlns:a16="http://schemas.microsoft.com/office/drawing/2014/main" id="{6590042C-3F92-4624-92E1-73F43FAC43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4050" y="228600"/>
            <a:ext cx="5238750" cy="64135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 b="1">
                <a:solidFill>
                  <a:srgbClr val="9900FF"/>
                </a:solidFill>
              </a:rPr>
              <a:t>Ist es ICE, PPMD oder Fuchs?</a:t>
            </a:r>
          </a:p>
          <a:p>
            <a:pPr algn="ctr" eaLnBrk="1" hangingPunct="1"/>
            <a:r>
              <a:rPr lang="en-US" altLang="en-US" sz="1200" b="1">
                <a:solidFill>
                  <a:srgbClr val="9900FF"/>
                </a:solidFill>
              </a:rPr>
              <a:t>Ordnen Sie jede Aussage der richtigen Erkrankung zu</a:t>
            </a:r>
          </a:p>
        </p:txBody>
      </p:sp>
      <p:sp>
        <p:nvSpPr>
          <p:cNvPr id="10243" name="Text Box 3">
            <a:extLst>
              <a:ext uri="{FF2B5EF4-FFF2-40B4-BE49-F238E27FC236}">
                <a16:creationId xmlns:a16="http://schemas.microsoft.com/office/drawing/2014/main" id="{C60FE1DA-7DF0-41D4-9154-88AAC205D1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009650"/>
            <a:ext cx="2844800" cy="974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/>
              <a:t>ICE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/>
              <a:t>--Im Wesentlichen immer einseitig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/>
              <a:t>--Nicht familiär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b="1">
                <a:solidFill>
                  <a:srgbClr val="0000FF"/>
                </a:solidFill>
              </a:rPr>
              <a:t>--Frauen &gt; Männer</a:t>
            </a:r>
          </a:p>
        </p:txBody>
      </p:sp>
      <p:sp>
        <p:nvSpPr>
          <p:cNvPr id="10244" name="Text Box 5">
            <a:extLst>
              <a:ext uri="{FF2B5EF4-FFF2-40B4-BE49-F238E27FC236}">
                <a16:creationId xmlns:a16="http://schemas.microsoft.com/office/drawing/2014/main" id="{1D684D3A-8CCE-477A-B25F-CB2FF50671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2879725"/>
            <a:ext cx="5551488" cy="974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/>
              <a:t>PPMD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/>
              <a:t>--Beidseitig, kann jedoch so asymmetrisch sein, dass es einseitig erscheint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/>
              <a:t>--Autosomal-dominant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b="1">
                <a:solidFill>
                  <a:srgbClr val="0000FF"/>
                </a:solidFill>
              </a:rPr>
              <a:t>--Frauen = Männer</a:t>
            </a:r>
          </a:p>
        </p:txBody>
      </p:sp>
      <p:sp>
        <p:nvSpPr>
          <p:cNvPr id="10245" name="Text Box 6">
            <a:extLst>
              <a:ext uri="{FF2B5EF4-FFF2-40B4-BE49-F238E27FC236}">
                <a16:creationId xmlns:a16="http://schemas.microsoft.com/office/drawing/2014/main" id="{94467FF3-A3E8-4D70-A0B5-7602768995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860925"/>
            <a:ext cx="2732088" cy="974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/>
              <a:t>Fuchs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/>
              <a:t>--Im Wesentlichen immer beidseitig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/>
              <a:t>--Autosomal-dominant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b="1">
                <a:solidFill>
                  <a:srgbClr val="0000FF"/>
                </a:solidFill>
              </a:rPr>
              <a:t>--Frauen &gt; Männer</a:t>
            </a:r>
          </a:p>
        </p:txBody>
      </p:sp>
      <p:sp>
        <p:nvSpPr>
          <p:cNvPr id="10246" name="Slide Number Placeholder 1">
            <a:extLst>
              <a:ext uri="{FF2B5EF4-FFF2-40B4-BE49-F238E27FC236}">
                <a16:creationId xmlns:a16="http://schemas.microsoft.com/office/drawing/2014/main" id="{CBAAD47D-D201-4BDD-BA8A-EA8E63B137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017336AA-1047-4CEF-A713-218AD7FB0EBA}" type="slidenum">
              <a:rPr lang="en-US" altLang="en-US"/>
              <a:t>8</a:t>
            </a:fld>
            <a:endParaRPr lang="en-US" altLang="en-US"/>
          </a:p>
        </p:txBody>
      </p:sp>
      <p:sp>
        <p:nvSpPr>
          <p:cNvPr id="7" name="Text Box 7">
            <a:extLst>
              <a:ext uri="{FF2B5EF4-FFF2-40B4-BE49-F238E27FC236}">
                <a16:creationId xmlns:a16="http://schemas.microsoft.com/office/drawing/2014/main" id="{72E1CA0B-81CB-49DD-89E1-EBB90015C0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4400" y="1497013"/>
            <a:ext cx="3595688" cy="1108075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 b="1">
                <a:solidFill>
                  <a:srgbClr val="0000FF"/>
                </a:solidFill>
              </a:rPr>
              <a:t>Geschlechtspräferenz</a:t>
            </a:r>
            <a:r>
              <a:rPr lang="en-US" altLang="en-US" sz="1200">
                <a:solidFill>
                  <a:srgbClr val="0000FF"/>
                </a:solidFill>
              </a:rPr>
              <a:t>: Das heißt…</a:t>
            </a:r>
          </a:p>
          <a:p>
            <a:pPr eaLnBrk="1" hangingPunct="1"/>
            <a:r>
              <a:rPr lang="en-US" altLang="en-US" sz="1200" i="1">
                <a:solidFill>
                  <a:srgbClr val="0000FF"/>
                </a:solidFill>
              </a:rPr>
              <a:t>--Frauen &gt; Männer</a:t>
            </a:r>
          </a:p>
          <a:p>
            <a:pPr eaLnBrk="1" hangingPunct="1"/>
            <a:r>
              <a:rPr lang="en-US" altLang="en-US" sz="1200" i="1">
                <a:solidFill>
                  <a:srgbClr val="0000FF"/>
                </a:solidFill>
              </a:rPr>
              <a:t>--Frauen &gt; Männer</a:t>
            </a:r>
          </a:p>
          <a:p>
            <a:pPr eaLnBrk="1" hangingPunct="1"/>
            <a:r>
              <a:rPr lang="en-US" altLang="en-US" sz="1200" i="1">
                <a:solidFill>
                  <a:srgbClr val="0000FF"/>
                </a:solidFill>
              </a:rPr>
              <a:t>--Weiblich = männlich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>
            <a:extLst>
              <a:ext uri="{FF2B5EF4-FFF2-40B4-BE49-F238E27FC236}">
                <a16:creationId xmlns:a16="http://schemas.microsoft.com/office/drawing/2014/main" id="{CF862177-7B53-45D2-AB6D-C8A322C7C1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4050" y="228600"/>
            <a:ext cx="5238750" cy="64135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 b="1">
                <a:solidFill>
                  <a:srgbClr val="9900FF"/>
                </a:solidFill>
              </a:rPr>
              <a:t>Ist es ICE, PPMD oder Fuchs?</a:t>
            </a:r>
          </a:p>
          <a:p>
            <a:pPr algn="ctr" eaLnBrk="1" hangingPunct="1"/>
            <a:r>
              <a:rPr lang="en-US" altLang="en-US" sz="1200" b="1">
                <a:solidFill>
                  <a:srgbClr val="9900FF"/>
                </a:solidFill>
              </a:rPr>
              <a:t>Ordnen Sie jede Aussage der richtigen Erkrankung zu</a:t>
            </a:r>
          </a:p>
        </p:txBody>
      </p:sp>
      <p:sp>
        <p:nvSpPr>
          <p:cNvPr id="11267" name="Text Box 3">
            <a:extLst>
              <a:ext uri="{FF2B5EF4-FFF2-40B4-BE49-F238E27FC236}">
                <a16:creationId xmlns:a16="http://schemas.microsoft.com/office/drawing/2014/main" id="{3C19609F-3EA6-4BA5-8567-9EAF33F99C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009650"/>
            <a:ext cx="2844800" cy="1195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dirty="0"/>
              <a:t>ICE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/>
              <a:t>--</a:t>
            </a:r>
            <a:r>
              <a:rPr lang="en-US" altLang="en-US" sz="1200" dirty="0" err="1"/>
              <a:t>Im</a:t>
            </a:r>
            <a:r>
              <a:rPr lang="en-US" altLang="en-US" sz="1200" dirty="0"/>
              <a:t> </a:t>
            </a:r>
            <a:r>
              <a:rPr lang="en-US" altLang="en-US" sz="1200" dirty="0" err="1"/>
              <a:t>Wesentlichen</a:t>
            </a:r>
            <a:r>
              <a:rPr lang="en-US" altLang="en-US" sz="1200" dirty="0"/>
              <a:t> immer </a:t>
            </a:r>
            <a:r>
              <a:rPr lang="en-US" altLang="en-US" sz="1200" dirty="0" err="1"/>
              <a:t>einseitig</a:t>
            </a:r>
            <a:endParaRPr lang="en-US" altLang="en-US" sz="1200" dirty="0"/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/>
              <a:t>--Nicht </a:t>
            </a:r>
            <a:r>
              <a:rPr lang="en-US" altLang="en-US" sz="1200" dirty="0" err="1"/>
              <a:t>familiär</a:t>
            </a:r>
            <a:endParaRPr lang="en-US" altLang="en-US" sz="1200" dirty="0"/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/>
              <a:t>--Frauen &gt; </a:t>
            </a:r>
            <a:r>
              <a:rPr lang="en-US" altLang="en-US" sz="1200" dirty="0" err="1"/>
              <a:t>Männer</a:t>
            </a:r>
            <a:endParaRPr lang="en-US" altLang="en-US" sz="1200" dirty="0"/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/>
              <a:t>--</a:t>
            </a:r>
          </a:p>
        </p:txBody>
      </p:sp>
      <p:sp>
        <p:nvSpPr>
          <p:cNvPr id="11268" name="Text Box 5">
            <a:extLst>
              <a:ext uri="{FF2B5EF4-FFF2-40B4-BE49-F238E27FC236}">
                <a16:creationId xmlns:a16="http://schemas.microsoft.com/office/drawing/2014/main" id="{719ED818-C67C-4D36-8E55-F8B334FAEA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2879725"/>
            <a:ext cx="5551488" cy="1195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/>
              <a:t>PPMD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/>
              <a:t>--Beidseitig, kann jedoch so asymmetrisch sein, dass es einseitig erscheint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/>
              <a:t>--Autosomal-dominant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/>
              <a:t>--Frauen = Männer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/>
              <a:t>--</a:t>
            </a:r>
          </a:p>
        </p:txBody>
      </p:sp>
      <p:sp>
        <p:nvSpPr>
          <p:cNvPr id="11269" name="Text Box 6">
            <a:extLst>
              <a:ext uri="{FF2B5EF4-FFF2-40B4-BE49-F238E27FC236}">
                <a16:creationId xmlns:a16="http://schemas.microsoft.com/office/drawing/2014/main" id="{B7A2EA58-8EC9-4C79-8E41-BA13FE5431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860925"/>
            <a:ext cx="2732088" cy="1195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/>
              <a:t>Fuchs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/>
              <a:t>--Im Wesentlichen immer beidseitig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/>
              <a:t>--Autosomal-dominant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/>
              <a:t>--Frauen &gt; Männer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/>
              <a:t>--</a:t>
            </a:r>
            <a:endParaRPr lang="en-US" altLang="en-US" sz="1600">
              <a:solidFill>
                <a:srgbClr val="0000FF"/>
              </a:solidFill>
            </a:endParaRPr>
          </a:p>
        </p:txBody>
      </p:sp>
      <p:sp>
        <p:nvSpPr>
          <p:cNvPr id="11271" name="Slide Number Placeholder 1">
            <a:extLst>
              <a:ext uri="{FF2B5EF4-FFF2-40B4-BE49-F238E27FC236}">
                <a16:creationId xmlns:a16="http://schemas.microsoft.com/office/drawing/2014/main" id="{D4602F9C-085E-43F1-9C43-5BBE77D999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C966FD59-DA01-4504-AC9C-D56558C1424A}" type="slidenum">
              <a:rPr lang="en-US" altLang="en-US"/>
              <a:t>9</a:t>
            </a:fld>
            <a:endParaRPr lang="en-US" altLang="en-US"/>
          </a:p>
        </p:txBody>
      </p:sp>
      <p:sp>
        <p:nvSpPr>
          <p:cNvPr id="8" name="Text Box 7">
            <a:extLst>
              <a:ext uri="{FF2B5EF4-FFF2-40B4-BE49-F238E27FC236}">
                <a16:creationId xmlns:a16="http://schemas.microsoft.com/office/drawing/2014/main" id="{FD9DDEAD-F928-4BE4-BB97-A3FE36BA08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1000" y="1600718"/>
            <a:ext cx="4506913" cy="1108075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 b="1" dirty="0" err="1">
                <a:solidFill>
                  <a:srgbClr val="0000FF"/>
                </a:solidFill>
              </a:rPr>
              <a:t>Klassischer</a:t>
            </a:r>
            <a:r>
              <a:rPr lang="en-US" altLang="en-US" sz="1200" b="1" dirty="0">
                <a:solidFill>
                  <a:srgbClr val="0000FF"/>
                </a:solidFill>
              </a:rPr>
              <a:t> </a:t>
            </a:r>
            <a:r>
              <a:rPr lang="en-US" altLang="en-US" sz="1200" b="1" dirty="0" err="1">
                <a:solidFill>
                  <a:srgbClr val="0000FF"/>
                </a:solidFill>
              </a:rPr>
              <a:t>endothelialer</a:t>
            </a:r>
            <a:r>
              <a:rPr lang="en-US" altLang="en-US" sz="1200" b="1" dirty="0">
                <a:solidFill>
                  <a:srgbClr val="0000FF"/>
                </a:solidFill>
              </a:rPr>
              <a:t> </a:t>
            </a:r>
            <a:r>
              <a:rPr lang="en-US" altLang="en-US" sz="1200" b="1" dirty="0" err="1">
                <a:solidFill>
                  <a:srgbClr val="0000FF"/>
                </a:solidFill>
              </a:rPr>
              <a:t>Befund</a:t>
            </a:r>
            <a:r>
              <a:rPr lang="en-US" altLang="en-US" sz="1200" dirty="0">
                <a:solidFill>
                  <a:srgbClr val="0000FF"/>
                </a:solidFill>
              </a:rPr>
              <a:t>: Der </a:t>
            </a:r>
            <a:r>
              <a:rPr lang="en-US" altLang="en-US" sz="1200" dirty="0" err="1">
                <a:solidFill>
                  <a:srgbClr val="0000FF"/>
                </a:solidFill>
              </a:rPr>
              <a:t>folgende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Befund</a:t>
            </a:r>
            <a:r>
              <a:rPr lang="en-US" altLang="en-US" sz="1200" dirty="0">
                <a:solidFill>
                  <a:srgbClr val="0000FF"/>
                </a:solidFill>
              </a:rPr>
              <a:t>…</a:t>
            </a:r>
          </a:p>
          <a:p>
            <a:pPr eaLnBrk="1" hangingPunct="1"/>
            <a:r>
              <a:rPr lang="en-US" altLang="en-US" sz="1200" i="1" dirty="0">
                <a:solidFill>
                  <a:srgbClr val="0000FF"/>
                </a:solidFill>
              </a:rPr>
              <a:t>--Guttae</a:t>
            </a:r>
          </a:p>
          <a:p>
            <a:pPr eaLnBrk="1" hangingPunct="1"/>
            <a:r>
              <a:rPr lang="en-US" altLang="en-US" sz="1200" i="1" dirty="0">
                <a:solidFill>
                  <a:srgbClr val="0000FF"/>
                </a:solidFill>
              </a:rPr>
              <a:t>--</a:t>
            </a:r>
            <a:r>
              <a:rPr lang="en-US" altLang="en-US" sz="1200" i="1" dirty="0" err="1">
                <a:solidFill>
                  <a:srgbClr val="0000FF"/>
                </a:solidFill>
              </a:rPr>
              <a:t>Bänder</a:t>
            </a:r>
            <a:r>
              <a:rPr lang="en-US" altLang="en-US" sz="1200" i="1" dirty="0">
                <a:solidFill>
                  <a:srgbClr val="0000FF"/>
                </a:solidFill>
              </a:rPr>
              <a:t>, </a:t>
            </a:r>
            <a:r>
              <a:rPr lang="en-US" altLang="en-US" sz="1200" i="1" dirty="0" err="1">
                <a:solidFill>
                  <a:srgbClr val="0000FF"/>
                </a:solidFill>
              </a:rPr>
              <a:t>Bläschen</a:t>
            </a:r>
            <a:r>
              <a:rPr lang="en-US" altLang="en-US" sz="1200" i="1" dirty="0">
                <a:solidFill>
                  <a:srgbClr val="0000FF"/>
                </a:solidFill>
              </a:rPr>
              <a:t>, variable </a:t>
            </a:r>
            <a:r>
              <a:rPr lang="en-US" altLang="en-US" sz="1200" i="1" dirty="0" err="1">
                <a:solidFill>
                  <a:srgbClr val="0000FF"/>
                </a:solidFill>
              </a:rPr>
              <a:t>Trübungen</a:t>
            </a:r>
            <a:endParaRPr lang="en-US" altLang="en-US" sz="1200" i="1" dirty="0">
              <a:solidFill>
                <a:srgbClr val="0000FF"/>
              </a:solidFill>
            </a:endParaRPr>
          </a:p>
          <a:p>
            <a:pPr eaLnBrk="1" hangingPunct="1"/>
            <a:r>
              <a:rPr lang="en-US" altLang="en-US" sz="1200" i="1" dirty="0">
                <a:solidFill>
                  <a:srgbClr val="0000FF"/>
                </a:solidFill>
              </a:rPr>
              <a:t>--„Hammered-Silver“-</a:t>
            </a:r>
            <a:r>
              <a:rPr lang="en-US" altLang="en-US" sz="1200" i="1" dirty="0" err="1">
                <a:solidFill>
                  <a:srgbClr val="0000FF"/>
                </a:solidFill>
              </a:rPr>
              <a:t>Erscheinungsbild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Network">
  <a:themeElements>
    <a:clrScheme name="Network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Netwo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Network</Template>
  <TotalTime>0</TotalTime>
  <Words>7493</Words>
  <Application>Microsoft Office PowerPoint</Application>
  <PresentationFormat>Bildschirmpräsentation (4:3)</PresentationFormat>
  <Paragraphs>1393</Paragraphs>
  <Slides>58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58</vt:i4>
      </vt:variant>
    </vt:vector>
  </HeadingPairs>
  <TitlesOfParts>
    <vt:vector size="63" baseType="lpstr">
      <vt:lpstr>Arial</vt:lpstr>
      <vt:lpstr>Calibri</vt:lpstr>
      <vt:lpstr>Segoe Script</vt:lpstr>
      <vt:lpstr>Wingdings</vt:lpstr>
      <vt:lpstr>Network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LSU Ophthalmology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Steven B. Flynn</dc:creator>
  <cp:keywords>, docId:037FFCB37A75FC214737B5E65E133635</cp:keywords>
  <cp:lastModifiedBy>Assaf Abdelrahman</cp:lastModifiedBy>
  <cp:revision>52</cp:revision>
  <dcterms:created xsi:type="dcterms:W3CDTF">2010-09-12T15:48:09Z</dcterms:created>
  <dcterms:modified xsi:type="dcterms:W3CDTF">2026-08-03T09:56:48Z</dcterms:modified>
</cp:coreProperties>
</file>